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sng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 u="sng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 u="sng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 u="sng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4695" y="237743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11722608" y="0"/>
                </a:moveTo>
                <a:lnTo>
                  <a:pt x="0" y="0"/>
                </a:lnTo>
                <a:lnTo>
                  <a:pt x="0" y="6382511"/>
                </a:lnTo>
                <a:lnTo>
                  <a:pt x="11722608" y="6382511"/>
                </a:lnTo>
                <a:lnTo>
                  <a:pt x="11722608" y="0"/>
                </a:lnTo>
                <a:close/>
              </a:path>
            </a:pathLst>
          </a:custGeom>
          <a:solidFill>
            <a:srgbClr val="BEBEBE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371856" y="374904"/>
            <a:ext cx="11448415" cy="6108700"/>
          </a:xfrm>
          <a:custGeom>
            <a:avLst/>
            <a:gdLst/>
            <a:ahLst/>
            <a:cxnLst/>
            <a:rect l="l" t="t" r="r" b="b"/>
            <a:pathLst>
              <a:path w="11448415" h="6108700">
                <a:moveTo>
                  <a:pt x="0" y="6108192"/>
                </a:moveTo>
                <a:lnTo>
                  <a:pt x="11448288" y="6108192"/>
                </a:lnTo>
                <a:lnTo>
                  <a:pt x="11448288" y="0"/>
                </a:lnTo>
                <a:lnTo>
                  <a:pt x="0" y="0"/>
                </a:lnTo>
                <a:lnTo>
                  <a:pt x="0" y="6108192"/>
                </a:lnTo>
                <a:close/>
              </a:path>
            </a:pathLst>
          </a:custGeom>
          <a:ln w="6350">
            <a:solidFill>
              <a:srgbClr val="25252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1232" y="540766"/>
            <a:ext cx="10549534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sng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2782" y="1224742"/>
            <a:ext cx="6810375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6730"/>
            <a:chOff x="0" y="0"/>
            <a:chExt cx="12192000" cy="685673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263391" y="1223759"/>
              <a:ext cx="9660644" cy="43921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307591" y="1267967"/>
              <a:ext cx="9577070" cy="4308475"/>
            </a:xfrm>
            <a:custGeom>
              <a:avLst/>
              <a:gdLst/>
              <a:ahLst/>
              <a:cxnLst/>
              <a:rect l="l" t="t" r="r" b="b"/>
              <a:pathLst>
                <a:path w="9577070" h="4308475">
                  <a:moveTo>
                    <a:pt x="9576816" y="0"/>
                  </a:moveTo>
                  <a:lnTo>
                    <a:pt x="0" y="0"/>
                  </a:lnTo>
                  <a:lnTo>
                    <a:pt x="0" y="4308348"/>
                  </a:lnTo>
                  <a:lnTo>
                    <a:pt x="9576816" y="4308348"/>
                  </a:lnTo>
                  <a:lnTo>
                    <a:pt x="9576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47799" y="1411224"/>
              <a:ext cx="9296400" cy="4036060"/>
            </a:xfrm>
            <a:custGeom>
              <a:avLst/>
              <a:gdLst/>
              <a:ahLst/>
              <a:cxnLst/>
              <a:rect l="l" t="t" r="r" b="b"/>
              <a:pathLst>
                <a:path w="9296400" h="4036060">
                  <a:moveTo>
                    <a:pt x="0" y="4035552"/>
                  </a:moveTo>
                  <a:lnTo>
                    <a:pt x="9296400" y="4035552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5552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135880" y="1267967"/>
              <a:ext cx="1920239" cy="731520"/>
            </a:xfrm>
            <a:custGeom>
              <a:avLst/>
              <a:gdLst/>
              <a:ahLst/>
              <a:cxnLst/>
              <a:rect l="l" t="t" r="r" b="b"/>
              <a:pathLst>
                <a:path w="1920240" h="731519">
                  <a:moveTo>
                    <a:pt x="1920239" y="0"/>
                  </a:moveTo>
                  <a:lnTo>
                    <a:pt x="0" y="0"/>
                  </a:lnTo>
                  <a:lnTo>
                    <a:pt x="0" y="731520"/>
                  </a:lnTo>
                  <a:lnTo>
                    <a:pt x="1920239" y="731520"/>
                  </a:lnTo>
                  <a:lnTo>
                    <a:pt x="1920239" y="0"/>
                  </a:lnTo>
                  <a:close/>
                </a:path>
              </a:pathLst>
            </a:custGeom>
            <a:solidFill>
              <a:srgbClr val="0F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250180" y="1267967"/>
              <a:ext cx="1691639" cy="615950"/>
            </a:xfrm>
            <a:custGeom>
              <a:avLst/>
              <a:gdLst/>
              <a:ahLst/>
              <a:cxnLst/>
              <a:rect l="l" t="t" r="r" b="b"/>
              <a:pathLst>
                <a:path w="1691640" h="615950">
                  <a:moveTo>
                    <a:pt x="0" y="0"/>
                  </a:moveTo>
                  <a:lnTo>
                    <a:pt x="0" y="612648"/>
                  </a:lnTo>
                </a:path>
                <a:path w="1691640" h="615950">
                  <a:moveTo>
                    <a:pt x="1691640" y="0"/>
                  </a:moveTo>
                  <a:lnTo>
                    <a:pt x="1691640" y="541020"/>
                  </a:lnTo>
                </a:path>
                <a:path w="1691640" h="615950">
                  <a:moveTo>
                    <a:pt x="0" y="615696"/>
                  </a:moveTo>
                  <a:lnTo>
                    <a:pt x="445008" y="615696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64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95187" y="1808988"/>
              <a:ext cx="5453380" cy="3240405"/>
            </a:xfrm>
            <a:custGeom>
              <a:avLst/>
              <a:gdLst/>
              <a:ahLst/>
              <a:cxnLst/>
              <a:rect l="l" t="t" r="r" b="b"/>
              <a:pathLst>
                <a:path w="5453380" h="3240404">
                  <a:moveTo>
                    <a:pt x="5452871" y="0"/>
                  </a:moveTo>
                  <a:lnTo>
                    <a:pt x="0" y="0"/>
                  </a:lnTo>
                  <a:lnTo>
                    <a:pt x="0" y="3240024"/>
                  </a:lnTo>
                  <a:lnTo>
                    <a:pt x="5452871" y="3240024"/>
                  </a:lnTo>
                  <a:lnTo>
                    <a:pt x="545287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861304" y="1975104"/>
              <a:ext cx="5120640" cy="2908300"/>
            </a:xfrm>
            <a:custGeom>
              <a:avLst/>
              <a:gdLst/>
              <a:ahLst/>
              <a:cxnLst/>
              <a:rect l="l" t="t" r="r" b="b"/>
              <a:pathLst>
                <a:path w="5120640" h="2908300">
                  <a:moveTo>
                    <a:pt x="0" y="2907792"/>
                  </a:moveTo>
                  <a:lnTo>
                    <a:pt x="5120640" y="2907792"/>
                  </a:lnTo>
                  <a:lnTo>
                    <a:pt x="5120640" y="0"/>
                  </a:lnTo>
                  <a:lnTo>
                    <a:pt x="0" y="0"/>
                  </a:lnTo>
                  <a:lnTo>
                    <a:pt x="0" y="2907792"/>
                  </a:lnTo>
                  <a:close/>
                </a:path>
              </a:pathLst>
            </a:custGeom>
            <a:ln w="6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861303" y="1975104"/>
            <a:ext cx="4883150" cy="2908300"/>
          </a:xfrm>
          <a:prstGeom prst="rect">
            <a:avLst/>
          </a:prstGeom>
          <a:solidFill>
            <a:srgbClr val="404040"/>
          </a:solidFill>
          <a:ln w="6350">
            <a:solidFill>
              <a:srgbClr val="FFFFFF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20"/>
              </a:spcBef>
            </a:pPr>
            <a:endParaRPr sz="2800">
              <a:latin typeface="Times New Roman" panose="02020603050405020304"/>
              <a:cs typeface="Times New Roman" panose="02020603050405020304"/>
            </a:endParaRPr>
          </a:p>
          <a:p>
            <a:pPr marL="912495" marR="652145" algn="ctr">
              <a:lnSpc>
                <a:spcPct val="150000"/>
              </a:lnSpc>
            </a:pPr>
            <a:r>
              <a:rPr sz="2800" spc="-110" dirty="0">
                <a:solidFill>
                  <a:srgbClr val="FFFFFF"/>
                </a:solidFill>
                <a:latin typeface="Carlito"/>
                <a:cs typeface="Carlito"/>
              </a:rPr>
              <a:t>BIORESOURCES</a:t>
            </a:r>
            <a:r>
              <a:rPr sz="2800" spc="-18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Carlito"/>
                <a:cs typeface="Carlito"/>
              </a:rPr>
              <a:t>IN</a:t>
            </a:r>
            <a:r>
              <a:rPr sz="2800" spc="-1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Carlito"/>
                <a:cs typeface="Carlito"/>
              </a:rPr>
              <a:t>FOOD </a:t>
            </a:r>
            <a:r>
              <a:rPr sz="2800" spc="-10" dirty="0">
                <a:solidFill>
                  <a:srgbClr val="FFFFFF"/>
                </a:solidFill>
                <a:latin typeface="Carlito"/>
                <a:cs typeface="Carlito"/>
              </a:rPr>
              <a:t>PROCESSING</a:t>
            </a:r>
            <a:endParaRPr sz="2800">
              <a:latin typeface="Carlito"/>
              <a:cs typeface="Carlito"/>
            </a:endParaRPr>
          </a:p>
          <a:p>
            <a:pPr marL="227965" algn="ctr">
              <a:lnSpc>
                <a:spcPct val="100000"/>
              </a:lnSpc>
              <a:spcBef>
                <a:spcPts val="2000"/>
              </a:spcBef>
            </a:pPr>
            <a:r>
              <a:rPr sz="1400" spc="60" dirty="0">
                <a:solidFill>
                  <a:srgbClr val="FFFFFF"/>
                </a:solidFill>
                <a:latin typeface="Carlito"/>
                <a:cs typeface="Carlito"/>
              </a:rPr>
              <a:t>Himakshi</a:t>
            </a:r>
            <a:r>
              <a:rPr sz="1400" spc="17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Carlito"/>
                <a:cs typeface="Carlito"/>
              </a:rPr>
              <a:t>Baishya</a:t>
            </a:r>
            <a:endParaRPr sz="1400">
              <a:latin typeface="Carlito"/>
              <a:cs typeface="Carlito"/>
            </a:endParaRPr>
          </a:p>
          <a:p>
            <a:pPr marL="221615" algn="ctr">
              <a:lnSpc>
                <a:spcPct val="100000"/>
              </a:lnSpc>
              <a:spcBef>
                <a:spcPts val="430"/>
              </a:spcBef>
            </a:pPr>
            <a:r>
              <a:rPr sz="1400" spc="60" dirty="0">
                <a:solidFill>
                  <a:srgbClr val="FFFFFF"/>
                </a:solidFill>
                <a:latin typeface="Carlito"/>
                <a:cs typeface="Carlito"/>
              </a:rPr>
              <a:t>Assistant</a:t>
            </a:r>
            <a:r>
              <a:rPr sz="1400" spc="1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Carlito"/>
                <a:cs typeface="Carlito"/>
              </a:rPr>
              <a:t>Professor</a:t>
            </a:r>
            <a:r>
              <a:rPr sz="1400" spc="1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Carlito"/>
                <a:cs typeface="Carlito"/>
              </a:rPr>
              <a:t>(Food</a:t>
            </a:r>
            <a:r>
              <a:rPr sz="1400" spc="1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rlito"/>
                <a:cs typeface="Carlito"/>
              </a:rPr>
              <a:t>Processing</a:t>
            </a:r>
            <a:r>
              <a:rPr sz="1400" spc="15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Carlito"/>
                <a:cs typeface="Carlito"/>
              </a:rPr>
              <a:t>Technology)</a:t>
            </a:r>
            <a:endParaRPr sz="1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62475">
              <a:lnSpc>
                <a:spcPct val="100000"/>
              </a:lnSpc>
              <a:spcBef>
                <a:spcPts val="95"/>
              </a:spcBef>
            </a:pPr>
            <a:r>
              <a:rPr sz="4000" b="0" u="sng" spc="-10" dirty="0">
                <a:solidFill>
                  <a:srgbClr val="252525"/>
                </a:solidFill>
                <a:uFill>
                  <a:solidFill>
                    <a:srgbClr val="252525"/>
                  </a:solidFill>
                </a:uFill>
                <a:latin typeface="Carlito"/>
                <a:cs typeface="Carlito"/>
              </a:rPr>
              <a:t>Course</a:t>
            </a:r>
            <a:endParaRPr sz="4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4438" y="3543046"/>
            <a:ext cx="1536700" cy="492759"/>
            <a:chOff x="964438" y="3543046"/>
            <a:chExt cx="1536700" cy="492759"/>
          </a:xfrm>
        </p:grpSpPr>
        <p:sp>
          <p:nvSpPr>
            <p:cNvPr id="4" name="object 4"/>
            <p:cNvSpPr/>
            <p:nvPr/>
          </p:nvSpPr>
          <p:spPr>
            <a:xfrm>
              <a:off x="970788" y="3549396"/>
              <a:ext cx="1524000" cy="480059"/>
            </a:xfrm>
            <a:custGeom>
              <a:avLst/>
              <a:gdLst/>
              <a:ahLst/>
              <a:cxnLst/>
              <a:rect l="l" t="t" r="r" b="b"/>
              <a:pathLst>
                <a:path w="1524000" h="480060">
                  <a:moveTo>
                    <a:pt x="1331976" y="0"/>
                  </a:moveTo>
                  <a:lnTo>
                    <a:pt x="0" y="0"/>
                  </a:lnTo>
                  <a:lnTo>
                    <a:pt x="0" y="480059"/>
                  </a:lnTo>
                  <a:lnTo>
                    <a:pt x="1331976" y="480059"/>
                  </a:lnTo>
                  <a:lnTo>
                    <a:pt x="1524000" y="240029"/>
                  </a:lnTo>
                  <a:lnTo>
                    <a:pt x="1331976" y="0"/>
                  </a:lnTo>
                  <a:close/>
                </a:path>
              </a:pathLst>
            </a:custGeom>
            <a:solidFill>
              <a:srgbClr val="0F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70788" y="3549396"/>
              <a:ext cx="1524000" cy="480059"/>
            </a:xfrm>
            <a:custGeom>
              <a:avLst/>
              <a:gdLst/>
              <a:ahLst/>
              <a:cxnLst/>
              <a:rect l="l" t="t" r="r" b="b"/>
              <a:pathLst>
                <a:path w="1524000" h="480060">
                  <a:moveTo>
                    <a:pt x="0" y="0"/>
                  </a:moveTo>
                  <a:lnTo>
                    <a:pt x="1331976" y="0"/>
                  </a:lnTo>
                  <a:lnTo>
                    <a:pt x="1524000" y="240029"/>
                  </a:lnTo>
                  <a:lnTo>
                    <a:pt x="1331976" y="480059"/>
                  </a:lnTo>
                  <a:lnTo>
                    <a:pt x="0" y="48005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F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455800" y="3668090"/>
            <a:ext cx="4597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UNIT-</a:t>
            </a:r>
            <a:r>
              <a:rPr sz="1200" spc="-50" dirty="0">
                <a:solidFill>
                  <a:srgbClr val="FFFFFF"/>
                </a:solidFill>
                <a:latin typeface="Carlito"/>
                <a:cs typeface="Carlito"/>
              </a:rPr>
              <a:t>1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8936" y="2210817"/>
            <a:ext cx="1989455" cy="72771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45"/>
              </a:spcBef>
            </a:pPr>
            <a:r>
              <a:rPr sz="1600" b="1" dirty="0">
                <a:solidFill>
                  <a:srgbClr val="16406C"/>
                </a:solidFill>
                <a:latin typeface="Times New Roman" panose="02020603050405020304"/>
                <a:cs typeface="Times New Roman" panose="02020603050405020304"/>
              </a:rPr>
              <a:t>INTRODUCTION</a:t>
            </a:r>
            <a:r>
              <a:rPr sz="1600" b="1" spc="-65" dirty="0">
                <a:solidFill>
                  <a:srgbClr val="16406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5" dirty="0">
                <a:solidFill>
                  <a:srgbClr val="16406C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840"/>
              </a:spcBef>
            </a:pPr>
            <a:r>
              <a:rPr sz="1600" b="1" spc="-20" dirty="0">
                <a:solidFill>
                  <a:srgbClr val="16406C"/>
                </a:solidFill>
                <a:latin typeface="Times New Roman" panose="02020603050405020304"/>
                <a:cs typeface="Times New Roman" panose="02020603050405020304"/>
              </a:rPr>
              <a:t>BIO-</a:t>
            </a:r>
            <a:r>
              <a:rPr sz="1600" b="1" spc="-10" dirty="0">
                <a:solidFill>
                  <a:srgbClr val="16406C"/>
                </a:solidFill>
                <a:latin typeface="Times New Roman" panose="02020603050405020304"/>
                <a:cs typeface="Times New Roman" panose="02020603050405020304"/>
              </a:rPr>
              <a:t>RESOURCES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85925" y="3060573"/>
            <a:ext cx="3025140" cy="975360"/>
            <a:chOff x="1685925" y="3060573"/>
            <a:chExt cx="3025140" cy="975360"/>
          </a:xfrm>
        </p:grpSpPr>
        <p:sp>
          <p:nvSpPr>
            <p:cNvPr id="9" name="object 9"/>
            <p:cNvSpPr/>
            <p:nvPr/>
          </p:nvSpPr>
          <p:spPr>
            <a:xfrm>
              <a:off x="2494787" y="3790188"/>
              <a:ext cx="607695" cy="0"/>
            </a:xfrm>
            <a:custGeom>
              <a:avLst/>
              <a:gdLst/>
              <a:ahLst/>
              <a:cxnLst/>
              <a:rect l="l" t="t" r="r" b="b"/>
              <a:pathLst>
                <a:path w="607694">
                  <a:moveTo>
                    <a:pt x="0" y="0"/>
                  </a:moveTo>
                  <a:lnTo>
                    <a:pt x="607694" y="0"/>
                  </a:lnTo>
                </a:path>
              </a:pathLst>
            </a:custGeom>
            <a:ln w="12700">
              <a:solidFill>
                <a:srgbClr val="0F6EC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732788" y="3150108"/>
              <a:ext cx="0" cy="399415"/>
            </a:xfrm>
            <a:custGeom>
              <a:avLst/>
              <a:gdLst/>
              <a:ahLst/>
              <a:cxnLst/>
              <a:rect l="l" t="t" r="r" b="b"/>
              <a:pathLst>
                <a:path h="399414">
                  <a:moveTo>
                    <a:pt x="0" y="0"/>
                  </a:moveTo>
                  <a:lnTo>
                    <a:pt x="0" y="399288"/>
                  </a:lnTo>
                </a:path>
              </a:pathLst>
            </a:custGeom>
            <a:ln w="12700">
              <a:solidFill>
                <a:srgbClr val="0F6EC5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695450" y="3070098"/>
              <a:ext cx="76200" cy="81280"/>
            </a:xfrm>
            <a:custGeom>
              <a:avLst/>
              <a:gdLst/>
              <a:ahLst/>
              <a:cxnLst/>
              <a:rect l="l" t="t" r="r" b="b"/>
              <a:pathLst>
                <a:path w="76200" h="81280">
                  <a:moveTo>
                    <a:pt x="76200" y="0"/>
                  </a:moveTo>
                  <a:lnTo>
                    <a:pt x="0" y="0"/>
                  </a:lnTo>
                  <a:lnTo>
                    <a:pt x="0" y="80772"/>
                  </a:lnTo>
                  <a:lnTo>
                    <a:pt x="76200" y="80772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F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695450" y="3070098"/>
              <a:ext cx="76200" cy="81280"/>
            </a:xfrm>
            <a:custGeom>
              <a:avLst/>
              <a:gdLst/>
              <a:ahLst/>
              <a:cxnLst/>
              <a:rect l="l" t="t" r="r" b="b"/>
              <a:pathLst>
                <a:path w="76200" h="81280">
                  <a:moveTo>
                    <a:pt x="0" y="80772"/>
                  </a:moveTo>
                  <a:lnTo>
                    <a:pt x="76200" y="80772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8077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102863" y="3549396"/>
              <a:ext cx="1602105" cy="480059"/>
            </a:xfrm>
            <a:custGeom>
              <a:avLst/>
              <a:gdLst/>
              <a:ahLst/>
              <a:cxnLst/>
              <a:rect l="l" t="t" r="r" b="b"/>
              <a:pathLst>
                <a:path w="1602104" h="480060">
                  <a:moveTo>
                    <a:pt x="1409700" y="0"/>
                  </a:moveTo>
                  <a:lnTo>
                    <a:pt x="192024" y="0"/>
                  </a:lnTo>
                  <a:lnTo>
                    <a:pt x="0" y="240029"/>
                  </a:lnTo>
                  <a:lnTo>
                    <a:pt x="192024" y="480059"/>
                  </a:lnTo>
                  <a:lnTo>
                    <a:pt x="1409700" y="480059"/>
                  </a:lnTo>
                  <a:lnTo>
                    <a:pt x="1601724" y="240029"/>
                  </a:lnTo>
                  <a:lnTo>
                    <a:pt x="1409700" y="0"/>
                  </a:lnTo>
                  <a:close/>
                </a:path>
              </a:pathLst>
            </a:custGeom>
            <a:solidFill>
              <a:srgbClr val="0F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102863" y="3549396"/>
              <a:ext cx="1602105" cy="480059"/>
            </a:xfrm>
            <a:custGeom>
              <a:avLst/>
              <a:gdLst/>
              <a:ahLst/>
              <a:cxnLst/>
              <a:rect l="l" t="t" r="r" b="b"/>
              <a:pathLst>
                <a:path w="1602104" h="480060">
                  <a:moveTo>
                    <a:pt x="0" y="240029"/>
                  </a:moveTo>
                  <a:lnTo>
                    <a:pt x="192024" y="0"/>
                  </a:lnTo>
                  <a:lnTo>
                    <a:pt x="1409700" y="0"/>
                  </a:lnTo>
                  <a:lnTo>
                    <a:pt x="1601724" y="240029"/>
                  </a:lnTo>
                  <a:lnTo>
                    <a:pt x="1409700" y="480059"/>
                  </a:lnTo>
                  <a:lnTo>
                    <a:pt x="192024" y="480059"/>
                  </a:lnTo>
                  <a:lnTo>
                    <a:pt x="0" y="240029"/>
                  </a:lnTo>
                  <a:close/>
                </a:path>
              </a:pathLst>
            </a:custGeom>
            <a:ln w="12699">
              <a:solidFill>
                <a:srgbClr val="0F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673602" y="3668090"/>
            <a:ext cx="4597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UNIT-</a:t>
            </a:r>
            <a:r>
              <a:rPr sz="1200" spc="-50" dirty="0">
                <a:solidFill>
                  <a:srgbClr val="FFFFFF"/>
                </a:solidFill>
                <a:latin typeface="Carlito"/>
                <a:cs typeface="Carlito"/>
              </a:rPr>
              <a:t>2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14066" y="4594631"/>
            <a:ext cx="217868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44000"/>
              </a:lnSpc>
              <a:spcBef>
                <a:spcPts val="100"/>
              </a:spcBef>
            </a:pPr>
            <a:r>
              <a:rPr sz="1600" b="1" dirty="0">
                <a:solidFill>
                  <a:srgbClr val="386F25"/>
                </a:solidFill>
                <a:latin typeface="Times New Roman" panose="02020603050405020304"/>
                <a:cs typeface="Times New Roman" panose="02020603050405020304"/>
              </a:rPr>
              <a:t>PLANT</a:t>
            </a:r>
            <a:r>
              <a:rPr sz="1600" b="1" spc="-15" dirty="0">
                <a:solidFill>
                  <a:srgbClr val="386F2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386F25"/>
                </a:solidFill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1600" b="1" spc="10" dirty="0">
                <a:solidFill>
                  <a:srgbClr val="386F2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solidFill>
                  <a:srgbClr val="386F25"/>
                </a:solidFill>
                <a:latin typeface="Times New Roman" panose="02020603050405020304"/>
                <a:cs typeface="Times New Roman" panose="02020603050405020304"/>
              </a:rPr>
              <a:t>BIO- </a:t>
            </a:r>
            <a:r>
              <a:rPr sz="1600" b="1" dirty="0">
                <a:solidFill>
                  <a:srgbClr val="386F25"/>
                </a:solidFill>
                <a:latin typeface="Times New Roman" panose="02020603050405020304"/>
                <a:cs typeface="Times New Roman" panose="02020603050405020304"/>
              </a:rPr>
              <a:t>RESOURCES</a:t>
            </a:r>
            <a:r>
              <a:rPr sz="1600" b="1" spc="5" dirty="0">
                <a:solidFill>
                  <a:srgbClr val="386F2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386F25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b="1" spc="-5" dirty="0">
                <a:solidFill>
                  <a:srgbClr val="386F2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solidFill>
                  <a:srgbClr val="386F25"/>
                </a:solidFill>
                <a:latin typeface="Times New Roman" panose="02020603050405020304"/>
                <a:cs typeface="Times New Roman" panose="02020603050405020304"/>
              </a:rPr>
              <a:t>FOOD </a:t>
            </a:r>
            <a:r>
              <a:rPr sz="1600" b="1" spc="-10" dirty="0">
                <a:solidFill>
                  <a:srgbClr val="386F25"/>
                </a:solidFill>
                <a:latin typeface="Times New Roman" panose="02020603050405020304"/>
                <a:cs typeface="Times New Roman" panose="02020603050405020304"/>
              </a:rPr>
              <a:t>PROCESSING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854577" y="3543046"/>
            <a:ext cx="3080385" cy="978535"/>
            <a:chOff x="3854577" y="3543046"/>
            <a:chExt cx="3080385" cy="978535"/>
          </a:xfrm>
        </p:grpSpPr>
        <p:sp>
          <p:nvSpPr>
            <p:cNvPr id="18" name="object 18"/>
            <p:cNvSpPr/>
            <p:nvPr/>
          </p:nvSpPr>
          <p:spPr>
            <a:xfrm>
              <a:off x="4704588" y="3790188"/>
              <a:ext cx="622935" cy="0"/>
            </a:xfrm>
            <a:custGeom>
              <a:avLst/>
              <a:gdLst/>
              <a:ahLst/>
              <a:cxnLst/>
              <a:rect l="l" t="t" r="r" b="b"/>
              <a:pathLst>
                <a:path w="622935">
                  <a:moveTo>
                    <a:pt x="0" y="0"/>
                  </a:moveTo>
                  <a:lnTo>
                    <a:pt x="622808" y="0"/>
                  </a:lnTo>
                </a:path>
              </a:pathLst>
            </a:custGeom>
            <a:ln w="12700">
              <a:solidFill>
                <a:srgbClr val="0F6EC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902964" y="4029456"/>
              <a:ext cx="0" cy="401320"/>
            </a:xfrm>
            <a:custGeom>
              <a:avLst/>
              <a:gdLst/>
              <a:ahLst/>
              <a:cxnLst/>
              <a:rect l="l" t="t" r="r" b="b"/>
              <a:pathLst>
                <a:path h="401320">
                  <a:moveTo>
                    <a:pt x="0" y="0"/>
                  </a:moveTo>
                  <a:lnTo>
                    <a:pt x="0" y="400812"/>
                  </a:lnTo>
                </a:path>
              </a:pathLst>
            </a:custGeom>
            <a:ln w="12700">
              <a:solidFill>
                <a:srgbClr val="0F6EC5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864102" y="4431030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772" y="0"/>
                  </a:moveTo>
                  <a:lnTo>
                    <a:pt x="0" y="0"/>
                  </a:lnTo>
                  <a:lnTo>
                    <a:pt x="0" y="80772"/>
                  </a:lnTo>
                  <a:lnTo>
                    <a:pt x="80772" y="80772"/>
                  </a:lnTo>
                  <a:lnTo>
                    <a:pt x="80772" y="0"/>
                  </a:lnTo>
                  <a:close/>
                </a:path>
              </a:pathLst>
            </a:custGeom>
            <a:solidFill>
              <a:srgbClr val="0F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864102" y="4431030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0" y="80772"/>
                  </a:moveTo>
                  <a:lnTo>
                    <a:pt x="80772" y="80772"/>
                  </a:lnTo>
                  <a:lnTo>
                    <a:pt x="80772" y="0"/>
                  </a:lnTo>
                  <a:lnTo>
                    <a:pt x="0" y="0"/>
                  </a:lnTo>
                  <a:lnTo>
                    <a:pt x="0" y="8077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326380" y="3549396"/>
              <a:ext cx="1602105" cy="480059"/>
            </a:xfrm>
            <a:custGeom>
              <a:avLst/>
              <a:gdLst/>
              <a:ahLst/>
              <a:cxnLst/>
              <a:rect l="l" t="t" r="r" b="b"/>
              <a:pathLst>
                <a:path w="1602104" h="480060">
                  <a:moveTo>
                    <a:pt x="1409700" y="0"/>
                  </a:moveTo>
                  <a:lnTo>
                    <a:pt x="192024" y="0"/>
                  </a:lnTo>
                  <a:lnTo>
                    <a:pt x="0" y="240029"/>
                  </a:lnTo>
                  <a:lnTo>
                    <a:pt x="192024" y="480059"/>
                  </a:lnTo>
                  <a:lnTo>
                    <a:pt x="1409700" y="480059"/>
                  </a:lnTo>
                  <a:lnTo>
                    <a:pt x="1601724" y="240029"/>
                  </a:lnTo>
                  <a:lnTo>
                    <a:pt x="1409700" y="0"/>
                  </a:lnTo>
                  <a:close/>
                </a:path>
              </a:pathLst>
            </a:custGeom>
            <a:solidFill>
              <a:srgbClr val="0F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326380" y="3549396"/>
              <a:ext cx="1602105" cy="480059"/>
            </a:xfrm>
            <a:custGeom>
              <a:avLst/>
              <a:gdLst/>
              <a:ahLst/>
              <a:cxnLst/>
              <a:rect l="l" t="t" r="r" b="b"/>
              <a:pathLst>
                <a:path w="1602104" h="480060">
                  <a:moveTo>
                    <a:pt x="0" y="240029"/>
                  </a:moveTo>
                  <a:lnTo>
                    <a:pt x="192024" y="0"/>
                  </a:lnTo>
                  <a:lnTo>
                    <a:pt x="1409700" y="0"/>
                  </a:lnTo>
                  <a:lnTo>
                    <a:pt x="1601724" y="240029"/>
                  </a:lnTo>
                  <a:lnTo>
                    <a:pt x="1409700" y="480059"/>
                  </a:lnTo>
                  <a:lnTo>
                    <a:pt x="192024" y="480059"/>
                  </a:lnTo>
                  <a:lnTo>
                    <a:pt x="0" y="240029"/>
                  </a:lnTo>
                  <a:close/>
                </a:path>
              </a:pathLst>
            </a:custGeom>
            <a:ln w="12699">
              <a:solidFill>
                <a:srgbClr val="0F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5898260" y="3668090"/>
            <a:ext cx="4597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UNIT-</a:t>
            </a:r>
            <a:r>
              <a:rPr sz="1200" spc="-50" dirty="0">
                <a:solidFill>
                  <a:srgbClr val="FFFFFF"/>
                </a:solidFill>
                <a:latin typeface="Carlito"/>
                <a:cs typeface="Carlito"/>
              </a:rPr>
              <a:t>3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89016" y="1733804"/>
            <a:ext cx="20796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ANIMAL</a:t>
            </a:r>
            <a:r>
              <a:rPr sz="1600" b="1" spc="-7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1600" b="1" spc="2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BIO-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38725" y="2201672"/>
            <a:ext cx="21786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RESOURCES</a:t>
            </a:r>
            <a:r>
              <a:rPr sz="1600" b="1" spc="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FOOD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57825" y="2667711"/>
            <a:ext cx="13436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PROCESSING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079616" y="3060573"/>
            <a:ext cx="3080385" cy="975360"/>
            <a:chOff x="6079616" y="3060573"/>
            <a:chExt cx="3080385" cy="975360"/>
          </a:xfrm>
        </p:grpSpPr>
        <p:sp>
          <p:nvSpPr>
            <p:cNvPr id="29" name="object 29"/>
            <p:cNvSpPr/>
            <p:nvPr/>
          </p:nvSpPr>
          <p:spPr>
            <a:xfrm>
              <a:off x="6928103" y="3790188"/>
              <a:ext cx="622935" cy="0"/>
            </a:xfrm>
            <a:custGeom>
              <a:avLst/>
              <a:gdLst/>
              <a:ahLst/>
              <a:cxnLst/>
              <a:rect l="l" t="t" r="r" b="b"/>
              <a:pathLst>
                <a:path w="622934">
                  <a:moveTo>
                    <a:pt x="0" y="0"/>
                  </a:moveTo>
                  <a:lnTo>
                    <a:pt x="622807" y="0"/>
                  </a:lnTo>
                </a:path>
              </a:pathLst>
            </a:custGeom>
            <a:ln w="12700">
              <a:solidFill>
                <a:srgbClr val="0F6EC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128003" y="3150108"/>
              <a:ext cx="0" cy="399415"/>
            </a:xfrm>
            <a:custGeom>
              <a:avLst/>
              <a:gdLst/>
              <a:ahLst/>
              <a:cxnLst/>
              <a:rect l="l" t="t" r="r" b="b"/>
              <a:pathLst>
                <a:path h="399414">
                  <a:moveTo>
                    <a:pt x="0" y="0"/>
                  </a:moveTo>
                  <a:lnTo>
                    <a:pt x="0" y="399288"/>
                  </a:lnTo>
                </a:path>
              </a:pathLst>
            </a:custGeom>
            <a:ln w="12700">
              <a:solidFill>
                <a:srgbClr val="0F6EC5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089141" y="3070098"/>
              <a:ext cx="79375" cy="81280"/>
            </a:xfrm>
            <a:custGeom>
              <a:avLst/>
              <a:gdLst/>
              <a:ahLst/>
              <a:cxnLst/>
              <a:rect l="l" t="t" r="r" b="b"/>
              <a:pathLst>
                <a:path w="79375" h="81280">
                  <a:moveTo>
                    <a:pt x="79248" y="0"/>
                  </a:moveTo>
                  <a:lnTo>
                    <a:pt x="0" y="0"/>
                  </a:lnTo>
                  <a:lnTo>
                    <a:pt x="0" y="80772"/>
                  </a:lnTo>
                  <a:lnTo>
                    <a:pt x="79248" y="80772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F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089141" y="3070098"/>
              <a:ext cx="79375" cy="81280"/>
            </a:xfrm>
            <a:custGeom>
              <a:avLst/>
              <a:gdLst/>
              <a:ahLst/>
              <a:cxnLst/>
              <a:rect l="l" t="t" r="r" b="b"/>
              <a:pathLst>
                <a:path w="79375" h="81280">
                  <a:moveTo>
                    <a:pt x="0" y="80772"/>
                  </a:moveTo>
                  <a:lnTo>
                    <a:pt x="79248" y="80772"/>
                  </a:lnTo>
                  <a:lnTo>
                    <a:pt x="79248" y="0"/>
                  </a:lnTo>
                  <a:lnTo>
                    <a:pt x="0" y="0"/>
                  </a:lnTo>
                  <a:lnTo>
                    <a:pt x="0" y="8077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551419" y="3549396"/>
              <a:ext cx="1602105" cy="480059"/>
            </a:xfrm>
            <a:custGeom>
              <a:avLst/>
              <a:gdLst/>
              <a:ahLst/>
              <a:cxnLst/>
              <a:rect l="l" t="t" r="r" b="b"/>
              <a:pathLst>
                <a:path w="1602104" h="480060">
                  <a:moveTo>
                    <a:pt x="1409700" y="0"/>
                  </a:moveTo>
                  <a:lnTo>
                    <a:pt x="192024" y="0"/>
                  </a:lnTo>
                  <a:lnTo>
                    <a:pt x="0" y="240029"/>
                  </a:lnTo>
                  <a:lnTo>
                    <a:pt x="192024" y="480059"/>
                  </a:lnTo>
                  <a:lnTo>
                    <a:pt x="1409700" y="480059"/>
                  </a:lnTo>
                  <a:lnTo>
                    <a:pt x="1601724" y="240029"/>
                  </a:lnTo>
                  <a:lnTo>
                    <a:pt x="1409700" y="0"/>
                  </a:lnTo>
                  <a:close/>
                </a:path>
              </a:pathLst>
            </a:custGeom>
            <a:solidFill>
              <a:srgbClr val="0F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551419" y="3549396"/>
              <a:ext cx="1602105" cy="480059"/>
            </a:xfrm>
            <a:custGeom>
              <a:avLst/>
              <a:gdLst/>
              <a:ahLst/>
              <a:cxnLst/>
              <a:rect l="l" t="t" r="r" b="b"/>
              <a:pathLst>
                <a:path w="1602104" h="480060">
                  <a:moveTo>
                    <a:pt x="0" y="240029"/>
                  </a:moveTo>
                  <a:lnTo>
                    <a:pt x="192024" y="0"/>
                  </a:lnTo>
                  <a:lnTo>
                    <a:pt x="1409700" y="0"/>
                  </a:lnTo>
                  <a:lnTo>
                    <a:pt x="1601724" y="240029"/>
                  </a:lnTo>
                  <a:lnTo>
                    <a:pt x="1409700" y="480059"/>
                  </a:lnTo>
                  <a:lnTo>
                    <a:pt x="192024" y="480059"/>
                  </a:lnTo>
                  <a:lnTo>
                    <a:pt x="0" y="240029"/>
                  </a:lnTo>
                  <a:close/>
                </a:path>
              </a:pathLst>
            </a:custGeom>
            <a:ln w="12699">
              <a:solidFill>
                <a:srgbClr val="0F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8123046" y="3668090"/>
            <a:ext cx="4597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UNIT-</a:t>
            </a:r>
            <a:r>
              <a:rPr sz="1200" spc="-50" dirty="0">
                <a:solidFill>
                  <a:srgbClr val="FFFFFF"/>
                </a:solidFill>
                <a:latin typeface="Carlito"/>
                <a:cs typeface="Carlito"/>
              </a:rPr>
              <a:t>4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38745" y="4604384"/>
            <a:ext cx="2231390" cy="68961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065" marR="5080" indent="-3810" algn="ctr">
              <a:lnSpc>
                <a:spcPts val="1660"/>
              </a:lnSpc>
              <a:spcBef>
                <a:spcPts val="365"/>
              </a:spcBef>
            </a:pPr>
            <a:r>
              <a:rPr sz="1600" b="1" spc="-20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MICRO-</a:t>
            </a:r>
            <a:r>
              <a:rPr sz="1600" b="1" spc="-10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ORGANISMS </a:t>
            </a:r>
            <a:r>
              <a:rPr sz="1600" b="1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600" b="1" spc="-10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1600" b="1" spc="10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5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IN </a:t>
            </a:r>
            <a:r>
              <a:rPr sz="1600" b="1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FOOD</a:t>
            </a:r>
            <a:r>
              <a:rPr sz="1600" b="1" spc="-30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PROCESSING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303132" y="3543046"/>
            <a:ext cx="3080385" cy="978535"/>
            <a:chOff x="8303132" y="3543046"/>
            <a:chExt cx="3080385" cy="978535"/>
          </a:xfrm>
        </p:grpSpPr>
        <p:sp>
          <p:nvSpPr>
            <p:cNvPr id="38" name="object 38"/>
            <p:cNvSpPr/>
            <p:nvPr/>
          </p:nvSpPr>
          <p:spPr>
            <a:xfrm>
              <a:off x="9153143" y="3790188"/>
              <a:ext cx="622935" cy="0"/>
            </a:xfrm>
            <a:custGeom>
              <a:avLst/>
              <a:gdLst/>
              <a:ahLst/>
              <a:cxnLst/>
              <a:rect l="l" t="t" r="r" b="b"/>
              <a:pathLst>
                <a:path w="622934">
                  <a:moveTo>
                    <a:pt x="0" y="0"/>
                  </a:moveTo>
                  <a:lnTo>
                    <a:pt x="622807" y="0"/>
                  </a:lnTo>
                </a:path>
              </a:pathLst>
            </a:custGeom>
            <a:ln w="12700">
              <a:solidFill>
                <a:srgbClr val="0F6EC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351519" y="4029456"/>
              <a:ext cx="0" cy="401320"/>
            </a:xfrm>
            <a:custGeom>
              <a:avLst/>
              <a:gdLst/>
              <a:ahLst/>
              <a:cxnLst/>
              <a:rect l="l" t="t" r="r" b="b"/>
              <a:pathLst>
                <a:path h="401320">
                  <a:moveTo>
                    <a:pt x="0" y="0"/>
                  </a:moveTo>
                  <a:lnTo>
                    <a:pt x="0" y="400812"/>
                  </a:lnTo>
                </a:path>
              </a:pathLst>
            </a:custGeom>
            <a:ln w="12700">
              <a:solidFill>
                <a:srgbClr val="0F6EC5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312657" y="4431030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772" y="0"/>
                  </a:moveTo>
                  <a:lnTo>
                    <a:pt x="0" y="0"/>
                  </a:lnTo>
                  <a:lnTo>
                    <a:pt x="0" y="80772"/>
                  </a:lnTo>
                  <a:lnTo>
                    <a:pt x="80772" y="80772"/>
                  </a:lnTo>
                  <a:lnTo>
                    <a:pt x="80772" y="0"/>
                  </a:lnTo>
                  <a:close/>
                </a:path>
              </a:pathLst>
            </a:custGeom>
            <a:solidFill>
              <a:srgbClr val="0F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312657" y="4431030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0" y="80772"/>
                  </a:moveTo>
                  <a:lnTo>
                    <a:pt x="80772" y="80772"/>
                  </a:lnTo>
                  <a:lnTo>
                    <a:pt x="80772" y="0"/>
                  </a:lnTo>
                  <a:lnTo>
                    <a:pt x="0" y="0"/>
                  </a:lnTo>
                  <a:lnTo>
                    <a:pt x="0" y="8077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9776459" y="3549396"/>
              <a:ext cx="1600200" cy="480059"/>
            </a:xfrm>
            <a:custGeom>
              <a:avLst/>
              <a:gdLst/>
              <a:ahLst/>
              <a:cxnLst/>
              <a:rect l="l" t="t" r="r" b="b"/>
              <a:pathLst>
                <a:path w="1600200" h="480060">
                  <a:moveTo>
                    <a:pt x="1600200" y="0"/>
                  </a:moveTo>
                  <a:lnTo>
                    <a:pt x="192024" y="0"/>
                  </a:lnTo>
                  <a:lnTo>
                    <a:pt x="0" y="240029"/>
                  </a:lnTo>
                  <a:lnTo>
                    <a:pt x="192024" y="480059"/>
                  </a:lnTo>
                  <a:lnTo>
                    <a:pt x="1600200" y="480059"/>
                  </a:lnTo>
                  <a:lnTo>
                    <a:pt x="1600200" y="0"/>
                  </a:lnTo>
                  <a:close/>
                </a:path>
              </a:pathLst>
            </a:custGeom>
            <a:solidFill>
              <a:srgbClr val="0F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9776459" y="3549396"/>
              <a:ext cx="1600200" cy="480059"/>
            </a:xfrm>
            <a:custGeom>
              <a:avLst/>
              <a:gdLst/>
              <a:ahLst/>
              <a:cxnLst/>
              <a:rect l="l" t="t" r="r" b="b"/>
              <a:pathLst>
                <a:path w="1600200" h="480060">
                  <a:moveTo>
                    <a:pt x="1600200" y="480059"/>
                  </a:moveTo>
                  <a:lnTo>
                    <a:pt x="192024" y="480059"/>
                  </a:lnTo>
                  <a:lnTo>
                    <a:pt x="0" y="240029"/>
                  </a:lnTo>
                  <a:lnTo>
                    <a:pt x="192024" y="0"/>
                  </a:lnTo>
                  <a:lnTo>
                    <a:pt x="1600200" y="0"/>
                  </a:lnTo>
                  <a:lnTo>
                    <a:pt x="1600200" y="480059"/>
                  </a:lnTo>
                  <a:close/>
                </a:path>
              </a:pathLst>
            </a:custGeom>
            <a:ln w="12699">
              <a:solidFill>
                <a:srgbClr val="0F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10395331" y="3668090"/>
            <a:ext cx="4597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UNIT-</a:t>
            </a:r>
            <a:r>
              <a:rPr sz="1200" spc="-50" dirty="0">
                <a:solidFill>
                  <a:srgbClr val="FFFFFF"/>
                </a:solidFill>
                <a:latin typeface="Carlito"/>
                <a:cs typeface="Carlito"/>
              </a:rPr>
              <a:t>5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0528172" y="3060573"/>
            <a:ext cx="98425" cy="488950"/>
            <a:chOff x="10528172" y="3060573"/>
            <a:chExt cx="98425" cy="488950"/>
          </a:xfrm>
        </p:grpSpPr>
        <p:sp>
          <p:nvSpPr>
            <p:cNvPr id="46" name="object 46"/>
            <p:cNvSpPr/>
            <p:nvPr/>
          </p:nvSpPr>
          <p:spPr>
            <a:xfrm>
              <a:off x="10576559" y="3150108"/>
              <a:ext cx="0" cy="399415"/>
            </a:xfrm>
            <a:custGeom>
              <a:avLst/>
              <a:gdLst/>
              <a:ahLst/>
              <a:cxnLst/>
              <a:rect l="l" t="t" r="r" b="b"/>
              <a:pathLst>
                <a:path h="399414">
                  <a:moveTo>
                    <a:pt x="0" y="0"/>
                  </a:moveTo>
                  <a:lnTo>
                    <a:pt x="0" y="399288"/>
                  </a:lnTo>
                </a:path>
              </a:pathLst>
            </a:custGeom>
            <a:ln w="12700">
              <a:solidFill>
                <a:srgbClr val="0F6EC5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0537697" y="3070098"/>
              <a:ext cx="79375" cy="81280"/>
            </a:xfrm>
            <a:custGeom>
              <a:avLst/>
              <a:gdLst/>
              <a:ahLst/>
              <a:cxnLst/>
              <a:rect l="l" t="t" r="r" b="b"/>
              <a:pathLst>
                <a:path w="79375" h="81280">
                  <a:moveTo>
                    <a:pt x="79248" y="0"/>
                  </a:moveTo>
                  <a:lnTo>
                    <a:pt x="0" y="0"/>
                  </a:lnTo>
                  <a:lnTo>
                    <a:pt x="0" y="80772"/>
                  </a:lnTo>
                  <a:lnTo>
                    <a:pt x="79248" y="80772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F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0537697" y="3070098"/>
              <a:ext cx="79375" cy="81280"/>
            </a:xfrm>
            <a:custGeom>
              <a:avLst/>
              <a:gdLst/>
              <a:ahLst/>
              <a:cxnLst/>
              <a:rect l="l" t="t" r="r" b="b"/>
              <a:pathLst>
                <a:path w="79375" h="81280">
                  <a:moveTo>
                    <a:pt x="0" y="80772"/>
                  </a:moveTo>
                  <a:lnTo>
                    <a:pt x="79248" y="80772"/>
                  </a:lnTo>
                  <a:lnTo>
                    <a:pt x="79248" y="0"/>
                  </a:lnTo>
                  <a:lnTo>
                    <a:pt x="0" y="0"/>
                  </a:lnTo>
                  <a:lnTo>
                    <a:pt x="0" y="8077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9656826" y="2249550"/>
            <a:ext cx="175958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b="1" spc="-65" dirty="0">
                <a:solidFill>
                  <a:srgbClr val="536321"/>
                </a:solidFill>
                <a:latin typeface="Times New Roman" panose="02020603050405020304"/>
                <a:cs typeface="Times New Roman" panose="02020603050405020304"/>
              </a:rPr>
              <a:t>RAW</a:t>
            </a:r>
            <a:r>
              <a:rPr sz="1600" b="1" spc="-35" dirty="0">
                <a:solidFill>
                  <a:srgbClr val="53632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solidFill>
                  <a:srgbClr val="536321"/>
                </a:solidFill>
                <a:latin typeface="Times New Roman" panose="02020603050405020304"/>
                <a:cs typeface="Times New Roman" panose="02020603050405020304"/>
              </a:rPr>
              <a:t>MATERIALS </a:t>
            </a:r>
            <a:r>
              <a:rPr sz="1600" b="1" dirty="0">
                <a:solidFill>
                  <a:srgbClr val="536321"/>
                </a:solidFill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600" b="1" spc="-20" dirty="0">
                <a:solidFill>
                  <a:srgbClr val="536321"/>
                </a:solidFill>
                <a:latin typeface="Times New Roman" panose="02020603050405020304"/>
                <a:cs typeface="Times New Roman" panose="02020603050405020304"/>
              </a:rPr>
              <a:t> FOOD </a:t>
            </a:r>
            <a:r>
              <a:rPr sz="1600" b="1" spc="-10" dirty="0">
                <a:solidFill>
                  <a:srgbClr val="536321"/>
                </a:solidFill>
                <a:latin typeface="Times New Roman" panose="02020603050405020304"/>
                <a:cs typeface="Times New Roman" panose="02020603050405020304"/>
              </a:rPr>
              <a:t>PROCESSING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40" y="868502"/>
            <a:ext cx="10748645" cy="1360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05"/>
              </a:spcBef>
              <a:buClr>
                <a:srgbClr val="252525"/>
              </a:buClr>
              <a:buSzPct val="75000"/>
              <a:buFont typeface="Arial" panose="020B0604020202020204"/>
              <a:buChar char="◦"/>
              <a:tabLst>
                <a:tab pos="238125" algn="l"/>
              </a:tabLst>
            </a:pPr>
            <a:r>
              <a:rPr sz="20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Resources</a:t>
            </a:r>
            <a:r>
              <a:rPr sz="2000" spc="-3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anything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utility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adds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value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life.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193675" marR="5080" indent="-181610">
              <a:lnSpc>
                <a:spcPct val="150000"/>
              </a:lnSpc>
              <a:spcBef>
                <a:spcPts val="9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94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Air,</a:t>
            </a:r>
            <a:r>
              <a:rPr sz="2000" spc="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water,</a:t>
            </a:r>
            <a:r>
              <a:rPr sz="20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food,</a:t>
            </a:r>
            <a:r>
              <a:rPr sz="20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plants,</a:t>
            </a:r>
            <a:r>
              <a:rPr sz="20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animals,</a:t>
            </a:r>
            <a:r>
              <a:rPr sz="20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minerals,</a:t>
            </a:r>
            <a:r>
              <a:rPr sz="2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metals,</a:t>
            </a:r>
            <a:r>
              <a:rPr sz="2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everything</a:t>
            </a:r>
            <a:r>
              <a:rPr sz="2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else</a:t>
            </a:r>
            <a:r>
              <a:rPr sz="2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20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exists</a:t>
            </a:r>
            <a:r>
              <a:rPr sz="2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nature</a:t>
            </a:r>
            <a:r>
              <a:rPr sz="20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has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utility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mankind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‘Resource’.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087111" y="3015995"/>
            <a:ext cx="2362199" cy="193395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676133" y="3821938"/>
            <a:ext cx="1212215" cy="396875"/>
            <a:chOff x="7676133" y="3821938"/>
            <a:chExt cx="1212215" cy="396875"/>
          </a:xfrm>
        </p:grpSpPr>
        <p:sp>
          <p:nvSpPr>
            <p:cNvPr id="5" name="object 5"/>
            <p:cNvSpPr/>
            <p:nvPr/>
          </p:nvSpPr>
          <p:spPr>
            <a:xfrm>
              <a:off x="7682483" y="3828288"/>
              <a:ext cx="1199515" cy="384175"/>
            </a:xfrm>
            <a:custGeom>
              <a:avLst/>
              <a:gdLst/>
              <a:ahLst/>
              <a:cxnLst/>
              <a:rect l="l" t="t" r="r" b="b"/>
              <a:pathLst>
                <a:path w="1199515" h="384175">
                  <a:moveTo>
                    <a:pt x="1007364" y="0"/>
                  </a:moveTo>
                  <a:lnTo>
                    <a:pt x="1007364" y="96012"/>
                  </a:lnTo>
                  <a:lnTo>
                    <a:pt x="0" y="96012"/>
                  </a:lnTo>
                  <a:lnTo>
                    <a:pt x="96012" y="192024"/>
                  </a:lnTo>
                  <a:lnTo>
                    <a:pt x="0" y="288036"/>
                  </a:lnTo>
                  <a:lnTo>
                    <a:pt x="1007364" y="288036"/>
                  </a:lnTo>
                  <a:lnTo>
                    <a:pt x="1007364" y="384048"/>
                  </a:lnTo>
                  <a:lnTo>
                    <a:pt x="1199388" y="192024"/>
                  </a:lnTo>
                  <a:lnTo>
                    <a:pt x="1007364" y="0"/>
                  </a:lnTo>
                  <a:close/>
                </a:path>
              </a:pathLst>
            </a:custGeom>
            <a:solidFill>
              <a:srgbClr val="93B6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682483" y="3828288"/>
              <a:ext cx="1199515" cy="384175"/>
            </a:xfrm>
            <a:custGeom>
              <a:avLst/>
              <a:gdLst/>
              <a:ahLst/>
              <a:cxnLst/>
              <a:rect l="l" t="t" r="r" b="b"/>
              <a:pathLst>
                <a:path w="1199515" h="384175">
                  <a:moveTo>
                    <a:pt x="0" y="96012"/>
                  </a:moveTo>
                  <a:lnTo>
                    <a:pt x="1007364" y="96012"/>
                  </a:lnTo>
                  <a:lnTo>
                    <a:pt x="1007364" y="0"/>
                  </a:lnTo>
                  <a:lnTo>
                    <a:pt x="1199388" y="192024"/>
                  </a:lnTo>
                  <a:lnTo>
                    <a:pt x="1007364" y="384048"/>
                  </a:lnTo>
                  <a:lnTo>
                    <a:pt x="1007364" y="288036"/>
                  </a:lnTo>
                  <a:lnTo>
                    <a:pt x="0" y="288036"/>
                  </a:lnTo>
                  <a:lnTo>
                    <a:pt x="96012" y="192024"/>
                  </a:lnTo>
                  <a:lnTo>
                    <a:pt x="0" y="96012"/>
                  </a:lnTo>
                  <a:close/>
                </a:path>
              </a:pathLst>
            </a:custGeom>
            <a:ln w="12700">
              <a:solidFill>
                <a:srgbClr val="3A4A5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59240" y="3054095"/>
            <a:ext cx="2133600" cy="193395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427221" y="3745738"/>
            <a:ext cx="1513840" cy="473075"/>
            <a:chOff x="3427221" y="3745738"/>
            <a:chExt cx="1513840" cy="473075"/>
          </a:xfrm>
        </p:grpSpPr>
        <p:sp>
          <p:nvSpPr>
            <p:cNvPr id="9" name="object 9"/>
            <p:cNvSpPr/>
            <p:nvPr/>
          </p:nvSpPr>
          <p:spPr>
            <a:xfrm>
              <a:off x="3433571" y="3752088"/>
              <a:ext cx="1501140" cy="460375"/>
            </a:xfrm>
            <a:custGeom>
              <a:avLst/>
              <a:gdLst/>
              <a:ahLst/>
              <a:cxnLst/>
              <a:rect l="l" t="t" r="r" b="b"/>
              <a:pathLst>
                <a:path w="1501139" h="460375">
                  <a:moveTo>
                    <a:pt x="230124" y="0"/>
                  </a:moveTo>
                  <a:lnTo>
                    <a:pt x="0" y="230124"/>
                  </a:lnTo>
                  <a:lnTo>
                    <a:pt x="230124" y="460248"/>
                  </a:lnTo>
                  <a:lnTo>
                    <a:pt x="230124" y="345186"/>
                  </a:lnTo>
                  <a:lnTo>
                    <a:pt x="1501139" y="345186"/>
                  </a:lnTo>
                  <a:lnTo>
                    <a:pt x="1386077" y="230124"/>
                  </a:lnTo>
                  <a:lnTo>
                    <a:pt x="1501139" y="115062"/>
                  </a:lnTo>
                  <a:lnTo>
                    <a:pt x="230124" y="115062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93B6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433571" y="3752088"/>
              <a:ext cx="1501140" cy="460375"/>
            </a:xfrm>
            <a:custGeom>
              <a:avLst/>
              <a:gdLst/>
              <a:ahLst/>
              <a:cxnLst/>
              <a:rect l="l" t="t" r="r" b="b"/>
              <a:pathLst>
                <a:path w="1501139" h="460375">
                  <a:moveTo>
                    <a:pt x="1501139" y="345186"/>
                  </a:moveTo>
                  <a:lnTo>
                    <a:pt x="230124" y="345186"/>
                  </a:lnTo>
                  <a:lnTo>
                    <a:pt x="230124" y="460248"/>
                  </a:lnTo>
                  <a:lnTo>
                    <a:pt x="0" y="230124"/>
                  </a:lnTo>
                  <a:lnTo>
                    <a:pt x="230124" y="0"/>
                  </a:lnTo>
                  <a:lnTo>
                    <a:pt x="230124" y="115062"/>
                  </a:lnTo>
                  <a:lnTo>
                    <a:pt x="1501139" y="115062"/>
                  </a:lnTo>
                  <a:lnTo>
                    <a:pt x="1386077" y="230124"/>
                  </a:lnTo>
                  <a:lnTo>
                    <a:pt x="1501139" y="345186"/>
                  </a:lnTo>
                  <a:close/>
                </a:path>
              </a:pathLst>
            </a:custGeom>
            <a:ln w="12700">
              <a:solidFill>
                <a:srgbClr val="3A4A5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2772" y="3098292"/>
            <a:ext cx="2404872" cy="14813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844" y="307085"/>
            <a:ext cx="8343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</a:rPr>
              <a:t>INTRODUCTION</a:t>
            </a:r>
            <a:r>
              <a:rPr sz="3600" u="sng" spc="-1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</a:rPr>
              <a:t> </a:t>
            </a:r>
            <a:r>
              <a:rPr sz="36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</a:rPr>
              <a:t>TO</a:t>
            </a:r>
            <a:r>
              <a:rPr sz="3600" u="sng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</a:rPr>
              <a:t> </a:t>
            </a:r>
            <a:r>
              <a:rPr sz="3600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</a:rPr>
              <a:t>BIO-RESOURCES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45998" y="1111148"/>
            <a:ext cx="9444990" cy="5229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1900" spc="4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non-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fossil,</a:t>
            </a:r>
            <a:r>
              <a:rPr sz="1900" spc="5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biogenic,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renewable</a:t>
            </a:r>
            <a:r>
              <a:rPr sz="1900" spc="4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biodegradable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900" spc="4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900" spc="3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900" spc="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900" spc="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applied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900" spc="-4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humans</a:t>
            </a:r>
            <a:r>
              <a:rPr sz="19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900" spc="-3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purposes</a:t>
            </a:r>
            <a:r>
              <a:rPr sz="1900" spc="-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including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94310" indent="-181610">
              <a:lnSpc>
                <a:spcPct val="100000"/>
              </a:lnSpc>
              <a:spcBef>
                <a:spcPts val="1585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19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Food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94310" indent="-181610">
              <a:lnSpc>
                <a:spcPct val="100000"/>
              </a:lnSpc>
              <a:spcBef>
                <a:spcPts val="1585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Essential</a:t>
            </a:r>
            <a:r>
              <a:rPr sz="1900" spc="-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products</a:t>
            </a:r>
            <a:r>
              <a:rPr sz="19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and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94310" indent="-181610">
              <a:lnSpc>
                <a:spcPct val="100000"/>
              </a:lnSpc>
              <a:spcBef>
                <a:spcPts val="1585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Energy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94310" indent="-181610" algn="just">
              <a:lnSpc>
                <a:spcPct val="100000"/>
              </a:lnSpc>
              <a:spcBef>
                <a:spcPts val="158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1900" spc="27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900" spc="28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considered</a:t>
            </a:r>
            <a:r>
              <a:rPr sz="1900" spc="27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900" spc="26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life</a:t>
            </a:r>
            <a:r>
              <a:rPr sz="1900" spc="26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generated</a:t>
            </a:r>
            <a:r>
              <a:rPr sz="1900" spc="27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900" spc="27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28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processes</a:t>
            </a:r>
            <a:r>
              <a:rPr sz="1900" spc="27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900" spc="28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900" spc="28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naturally</a:t>
            </a:r>
            <a:r>
              <a:rPr sz="1900" spc="28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95580" algn="just">
              <a:lnSpc>
                <a:spcPct val="100000"/>
              </a:lnSpc>
              <a:spcBef>
                <a:spcPts val="685"/>
              </a:spcBef>
            </a:pP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sustainably</a:t>
            </a:r>
            <a:r>
              <a:rPr sz="1900" spc="-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renewable</a:t>
            </a:r>
            <a:r>
              <a:rPr sz="1900" spc="-1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-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biodegradable.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94310" marR="7620" indent="-181610" algn="just">
              <a:lnSpc>
                <a:spcPct val="130000"/>
              </a:lnSpc>
              <a:spcBef>
                <a:spcPts val="905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5580" algn="l"/>
              </a:tabLst>
            </a:pP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1900" spc="1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primarily</a:t>
            </a:r>
            <a:r>
              <a:rPr sz="1900" spc="14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consist</a:t>
            </a:r>
            <a:r>
              <a:rPr sz="1900" spc="1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13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spc="12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wide</a:t>
            </a:r>
            <a:r>
              <a:rPr sz="1900" spc="1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range</a:t>
            </a:r>
            <a:r>
              <a:rPr sz="1900" spc="1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1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materials,</a:t>
            </a:r>
            <a:r>
              <a:rPr sz="1900" spc="1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such</a:t>
            </a:r>
            <a:r>
              <a:rPr sz="1900" spc="1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900" spc="12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plants,</a:t>
            </a:r>
            <a:r>
              <a:rPr sz="1900" spc="1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spc="-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animals, 	microorganisms,</a:t>
            </a:r>
            <a:r>
              <a:rPr sz="1900" spc="1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-3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waste</a:t>
            </a:r>
            <a:r>
              <a:rPr sz="1900" spc="-3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products</a:t>
            </a:r>
            <a:r>
              <a:rPr sz="1900" spc="-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900" spc="-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various</a:t>
            </a:r>
            <a:r>
              <a:rPr sz="1900" spc="-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industries</a:t>
            </a:r>
            <a:r>
              <a:rPr sz="1900" spc="-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-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municipalities.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94310" marR="6350" indent="-181610" algn="just">
              <a:lnSpc>
                <a:spcPct val="130000"/>
              </a:lnSpc>
              <a:spcBef>
                <a:spcPts val="895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5580" algn="l"/>
              </a:tabLst>
            </a:pP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900" spc="1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1900" spc="114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1900" spc="1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900" spc="114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valuable</a:t>
            </a:r>
            <a:r>
              <a:rPr sz="1900" spc="1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114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900" spc="12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900" spc="114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utilized</a:t>
            </a:r>
            <a:r>
              <a:rPr sz="1900" spc="1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900" spc="1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raw</a:t>
            </a:r>
            <a:r>
              <a:rPr sz="1900" spc="1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900" spc="114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900" spc="12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feedstocks</a:t>
            </a:r>
            <a:r>
              <a:rPr sz="1900" spc="10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900" spc="1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900" spc="-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manufacturing</a:t>
            </a:r>
            <a:r>
              <a:rPr sz="1900" spc="6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7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spc="6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variety</a:t>
            </a:r>
            <a:r>
              <a:rPr sz="1900" spc="6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6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valued</a:t>
            </a:r>
            <a:r>
              <a:rPr sz="1900" spc="6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goods</a:t>
            </a:r>
            <a:r>
              <a:rPr sz="1900" spc="6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900" spc="6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900" spc="6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strategically</a:t>
            </a:r>
            <a:r>
              <a:rPr sz="1900" spc="7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significant</a:t>
            </a:r>
            <a:r>
              <a:rPr sz="1900" spc="6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both</a:t>
            </a:r>
            <a:r>
              <a:rPr sz="1900" spc="7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economically </a:t>
            </a:r>
            <a:r>
              <a:rPr sz="1900" spc="-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-2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industrially.</a:t>
            </a:r>
            <a:r>
              <a:rPr sz="1900" spc="-4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Hence,</a:t>
            </a:r>
            <a:r>
              <a:rPr sz="1900" spc="-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1900" spc="-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900" spc="-1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considered</a:t>
            </a:r>
            <a:r>
              <a:rPr sz="1900" spc="-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900" spc="-2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900" spc="-2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spc="-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major</a:t>
            </a:r>
            <a:r>
              <a:rPr sz="1900" spc="-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center</a:t>
            </a:r>
            <a:r>
              <a:rPr sz="1900" spc="-2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-1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900" spc="-3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bioeconomy.</a:t>
            </a:r>
            <a:endParaRPr sz="19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96500" y="1091183"/>
            <a:ext cx="1629155" cy="11506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6500" y="2327148"/>
            <a:ext cx="1629155" cy="12588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67543" y="3671315"/>
            <a:ext cx="1687068" cy="13075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67543" y="5079491"/>
            <a:ext cx="1705355" cy="11353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0382" y="521614"/>
            <a:ext cx="11062970" cy="5525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6350" indent="-181610" algn="just">
              <a:lnSpc>
                <a:spcPct val="140000"/>
              </a:lnSpc>
              <a:spcBef>
                <a:spcPts val="1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945" algn="l"/>
              </a:tabLst>
            </a:pP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spc="8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wide</a:t>
            </a:r>
            <a:r>
              <a:rPr sz="1900" spc="1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variety</a:t>
            </a:r>
            <a:r>
              <a:rPr sz="1900" spc="1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2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1900" spc="18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900" spc="1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present</a:t>
            </a:r>
            <a:r>
              <a:rPr sz="1900" spc="18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900" spc="1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planet</a:t>
            </a:r>
            <a:r>
              <a:rPr sz="1900" spc="18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earth</a:t>
            </a:r>
            <a:r>
              <a:rPr sz="1900" spc="1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900" spc="19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compared</a:t>
            </a:r>
            <a:r>
              <a:rPr sz="1900" spc="2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900" spc="19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900" spc="2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resources,</a:t>
            </a:r>
            <a:r>
              <a:rPr sz="1900" spc="1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particularly</a:t>
            </a:r>
            <a:r>
              <a:rPr sz="1900" spc="1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fossil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resources.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1900" spc="10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do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1900" spc="114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only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include</a:t>
            </a:r>
            <a:r>
              <a:rPr sz="1900" spc="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spc="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wide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range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114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plants</a:t>
            </a:r>
            <a:r>
              <a:rPr sz="1900" spc="10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animals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man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domesticated</a:t>
            </a:r>
            <a:r>
              <a:rPr sz="1900" spc="114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for </a:t>
            </a:r>
            <a:r>
              <a:rPr sz="19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his</a:t>
            </a:r>
            <a:r>
              <a:rPr sz="1900" spc="1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purposes,</a:t>
            </a:r>
            <a:r>
              <a:rPr sz="1900" spc="19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but</a:t>
            </a:r>
            <a:r>
              <a:rPr sz="1900" spc="1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900" spc="1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also</a:t>
            </a:r>
            <a:r>
              <a:rPr sz="1900" spc="1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encompasses</a:t>
            </a:r>
            <a:r>
              <a:rPr sz="1900" spc="1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agricultural</a:t>
            </a:r>
            <a:r>
              <a:rPr sz="1900" spc="19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crops,</a:t>
            </a:r>
            <a:r>
              <a:rPr sz="1900" spc="18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wood</a:t>
            </a:r>
            <a:r>
              <a:rPr sz="1900" spc="1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900" spc="1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forestry,</a:t>
            </a:r>
            <a:r>
              <a:rPr sz="1900" spc="1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marine</a:t>
            </a:r>
            <a:r>
              <a:rPr sz="1900" spc="18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resources,</a:t>
            </a:r>
            <a:r>
              <a:rPr sz="1900" spc="18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common</a:t>
            </a:r>
            <a:r>
              <a:rPr sz="1900" spc="1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19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aquatic</a:t>
            </a:r>
            <a:r>
              <a:rPr sz="1900" spc="-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weeds</a:t>
            </a:r>
            <a:r>
              <a:rPr sz="1900" spc="-3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by-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products</a:t>
            </a:r>
            <a:r>
              <a:rPr sz="1900" spc="-3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wastes</a:t>
            </a:r>
            <a:r>
              <a:rPr sz="1900" spc="-4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9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agriculture,</a:t>
            </a:r>
            <a:r>
              <a:rPr sz="1900" spc="-3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industries,</a:t>
            </a:r>
            <a:r>
              <a:rPr sz="1900" spc="-4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-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society.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93675" marR="5080" indent="-181610" algn="just">
              <a:lnSpc>
                <a:spcPct val="140000"/>
              </a:lnSpc>
              <a:spcBef>
                <a:spcPts val="9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945" algn="l"/>
              </a:tabLst>
            </a:pP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900" spc="4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1900" spc="3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1900" spc="3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play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spc="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crucial</a:t>
            </a:r>
            <a:r>
              <a:rPr sz="1900" spc="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role</a:t>
            </a:r>
            <a:r>
              <a:rPr sz="1900" spc="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900" spc="3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900" spc="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fulfillment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5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essential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fundamental</a:t>
            </a:r>
            <a:r>
              <a:rPr sz="1900" spc="5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needs</a:t>
            </a:r>
            <a:r>
              <a:rPr sz="1900" spc="3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human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beings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900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 integral part</a:t>
            </a:r>
            <a:r>
              <a:rPr sz="1900" spc="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bioeconomy,</a:t>
            </a:r>
            <a:r>
              <a:rPr sz="1900" spc="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900" spc="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mainly</a:t>
            </a:r>
            <a:r>
              <a:rPr sz="1900" spc="1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include</a:t>
            </a:r>
            <a:r>
              <a:rPr sz="1900" spc="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food,</a:t>
            </a:r>
            <a:r>
              <a:rPr sz="1900" spc="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feed,</a:t>
            </a:r>
            <a:r>
              <a:rPr sz="1900" spc="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bioactive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molecules,</a:t>
            </a:r>
            <a:r>
              <a:rPr sz="1900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fuel,</a:t>
            </a:r>
            <a:r>
              <a:rPr sz="1900" spc="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shelter,</a:t>
            </a:r>
            <a:r>
              <a:rPr sz="1900" spc="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fiber,</a:t>
            </a:r>
            <a:r>
              <a:rPr sz="1900" spc="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19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900" spc="1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high-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value</a:t>
            </a:r>
            <a:r>
              <a:rPr sz="1900" spc="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products.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93675" marR="5080" indent="-181610" algn="just">
              <a:lnSpc>
                <a:spcPct val="140000"/>
              </a:lnSpc>
              <a:spcBef>
                <a:spcPts val="9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945" algn="l"/>
              </a:tabLst>
            </a:pP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history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human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development</a:t>
            </a:r>
            <a:r>
              <a:rPr sz="1900" spc="5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starts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900" spc="5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close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association</a:t>
            </a:r>
            <a:r>
              <a:rPr sz="1900" spc="4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900" spc="5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1900" spc="4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since</a:t>
            </a:r>
            <a:r>
              <a:rPr sz="1900" spc="5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9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time </a:t>
            </a:r>
            <a:r>
              <a:rPr sz="19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immemorial.</a:t>
            </a:r>
            <a:r>
              <a:rPr sz="1900" spc="2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Since</a:t>
            </a:r>
            <a:r>
              <a:rPr sz="1900" spc="26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900" spc="2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beginning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human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civilization,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primitive</a:t>
            </a:r>
            <a:r>
              <a:rPr sz="1900" spc="2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human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ancestors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1900" spc="2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live</a:t>
            </a:r>
            <a:r>
              <a:rPr sz="1900" spc="2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deep </a:t>
            </a:r>
            <a:r>
              <a:rPr sz="19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forest</a:t>
            </a:r>
            <a:r>
              <a:rPr sz="1900" spc="1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were</a:t>
            </a:r>
            <a:r>
              <a:rPr sz="1900" spc="1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cordially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nurtured</a:t>
            </a:r>
            <a:r>
              <a:rPr sz="1900" spc="1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900" spc="1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900" spc="9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plenty</a:t>
            </a:r>
            <a:r>
              <a:rPr sz="1900" spc="10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1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resources</a:t>
            </a:r>
            <a:r>
              <a:rPr sz="1900" spc="9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present.</a:t>
            </a:r>
            <a:r>
              <a:rPr sz="1900" spc="10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900" spc="1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900" spc="9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proposed</a:t>
            </a:r>
            <a:r>
              <a:rPr sz="1900" spc="1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900" spc="1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such</a:t>
            </a:r>
            <a:r>
              <a:rPr sz="1900" spc="1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intimate</a:t>
            </a:r>
            <a:r>
              <a:rPr sz="1900" spc="1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human-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nature</a:t>
            </a:r>
            <a:r>
              <a:rPr sz="1900" spc="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association</a:t>
            </a:r>
            <a:r>
              <a:rPr sz="1900" spc="6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signifies</a:t>
            </a:r>
            <a:r>
              <a:rPr sz="1900" spc="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900" spc="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status</a:t>
            </a:r>
            <a:r>
              <a:rPr sz="1900" spc="5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change</a:t>
            </a:r>
            <a:r>
              <a:rPr sz="1900" spc="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900" spc="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spc="6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rural</a:t>
            </a:r>
            <a:r>
              <a:rPr sz="1900" spc="6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900" spc="6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urban</a:t>
            </a:r>
            <a:r>
              <a:rPr sz="1900" spc="6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society.</a:t>
            </a:r>
            <a:r>
              <a:rPr sz="1900" spc="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Therefore,</a:t>
            </a:r>
            <a:r>
              <a:rPr sz="1900" spc="6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1900" spc="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believed 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900" spc="2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significant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component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900" spc="2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natural</a:t>
            </a:r>
            <a:r>
              <a:rPr sz="1900" spc="2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resource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occupied</a:t>
            </a:r>
            <a:r>
              <a:rPr sz="1900" spc="2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spc="2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central</a:t>
            </a:r>
            <a:r>
              <a:rPr sz="1900" spc="2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position</a:t>
            </a:r>
            <a:r>
              <a:rPr sz="1900" spc="26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900" spc="2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human</a:t>
            </a:r>
            <a:r>
              <a:rPr sz="1900" spc="2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culture</a:t>
            </a:r>
            <a:r>
              <a:rPr sz="1900" spc="2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19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9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economy</a:t>
            </a:r>
            <a:endParaRPr sz="19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5858" y="457276"/>
            <a:ext cx="53232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u="sng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TYPES</a:t>
            </a:r>
            <a:r>
              <a:rPr sz="3200" u="sng" spc="-1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 </a:t>
            </a:r>
            <a:r>
              <a:rPr sz="3200" u="sng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OF</a:t>
            </a:r>
            <a:r>
              <a:rPr sz="3200" u="sng" spc="-13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 </a:t>
            </a:r>
            <a:r>
              <a:rPr sz="3200" u="sng" spc="-1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BIORESOURCES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5129529" y="2980689"/>
            <a:ext cx="1452880" cy="1451610"/>
            <a:chOff x="5129529" y="2980689"/>
            <a:chExt cx="1452880" cy="1451610"/>
          </a:xfrm>
        </p:grpSpPr>
        <p:sp>
          <p:nvSpPr>
            <p:cNvPr id="4" name="object 4"/>
            <p:cNvSpPr/>
            <p:nvPr/>
          </p:nvSpPr>
          <p:spPr>
            <a:xfrm>
              <a:off x="5135879" y="2987039"/>
              <a:ext cx="1440180" cy="1438910"/>
            </a:xfrm>
            <a:custGeom>
              <a:avLst/>
              <a:gdLst/>
              <a:ahLst/>
              <a:cxnLst/>
              <a:rect l="l" t="t" r="r" b="b"/>
              <a:pathLst>
                <a:path w="1440179" h="1438910">
                  <a:moveTo>
                    <a:pt x="1200404" y="0"/>
                  </a:moveTo>
                  <a:lnTo>
                    <a:pt x="239775" y="0"/>
                  </a:lnTo>
                  <a:lnTo>
                    <a:pt x="191442" y="4869"/>
                  </a:lnTo>
                  <a:lnTo>
                    <a:pt x="146429" y="18837"/>
                  </a:lnTo>
                  <a:lnTo>
                    <a:pt x="105698" y="40940"/>
                  </a:lnTo>
                  <a:lnTo>
                    <a:pt x="70215" y="70215"/>
                  </a:lnTo>
                  <a:lnTo>
                    <a:pt x="40940" y="105698"/>
                  </a:lnTo>
                  <a:lnTo>
                    <a:pt x="18837" y="146429"/>
                  </a:lnTo>
                  <a:lnTo>
                    <a:pt x="4869" y="191442"/>
                  </a:lnTo>
                  <a:lnTo>
                    <a:pt x="0" y="239775"/>
                  </a:lnTo>
                  <a:lnTo>
                    <a:pt x="0" y="1198880"/>
                  </a:lnTo>
                  <a:lnTo>
                    <a:pt x="4869" y="1247213"/>
                  </a:lnTo>
                  <a:lnTo>
                    <a:pt x="18837" y="1292226"/>
                  </a:lnTo>
                  <a:lnTo>
                    <a:pt x="40940" y="1332957"/>
                  </a:lnTo>
                  <a:lnTo>
                    <a:pt x="70215" y="1368440"/>
                  </a:lnTo>
                  <a:lnTo>
                    <a:pt x="105698" y="1397715"/>
                  </a:lnTo>
                  <a:lnTo>
                    <a:pt x="146429" y="1419818"/>
                  </a:lnTo>
                  <a:lnTo>
                    <a:pt x="191442" y="1433786"/>
                  </a:lnTo>
                  <a:lnTo>
                    <a:pt x="239775" y="1438656"/>
                  </a:lnTo>
                  <a:lnTo>
                    <a:pt x="1200404" y="1438656"/>
                  </a:lnTo>
                  <a:lnTo>
                    <a:pt x="1248737" y="1433786"/>
                  </a:lnTo>
                  <a:lnTo>
                    <a:pt x="1293750" y="1419818"/>
                  </a:lnTo>
                  <a:lnTo>
                    <a:pt x="1334481" y="1397715"/>
                  </a:lnTo>
                  <a:lnTo>
                    <a:pt x="1369964" y="1368440"/>
                  </a:lnTo>
                  <a:lnTo>
                    <a:pt x="1399239" y="1332957"/>
                  </a:lnTo>
                  <a:lnTo>
                    <a:pt x="1421342" y="1292226"/>
                  </a:lnTo>
                  <a:lnTo>
                    <a:pt x="1435310" y="1247213"/>
                  </a:lnTo>
                  <a:lnTo>
                    <a:pt x="1440179" y="1198880"/>
                  </a:lnTo>
                  <a:lnTo>
                    <a:pt x="1440179" y="239775"/>
                  </a:lnTo>
                  <a:lnTo>
                    <a:pt x="1435310" y="191442"/>
                  </a:lnTo>
                  <a:lnTo>
                    <a:pt x="1421342" y="146429"/>
                  </a:lnTo>
                  <a:lnTo>
                    <a:pt x="1399239" y="105698"/>
                  </a:lnTo>
                  <a:lnTo>
                    <a:pt x="1369964" y="70215"/>
                  </a:lnTo>
                  <a:lnTo>
                    <a:pt x="1334481" y="40940"/>
                  </a:lnTo>
                  <a:lnTo>
                    <a:pt x="1293750" y="18837"/>
                  </a:lnTo>
                  <a:lnTo>
                    <a:pt x="1248737" y="4869"/>
                  </a:lnTo>
                  <a:lnTo>
                    <a:pt x="1200404" y="0"/>
                  </a:lnTo>
                  <a:close/>
                </a:path>
              </a:pathLst>
            </a:custGeom>
            <a:solidFill>
              <a:srgbClr val="A942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135879" y="2987039"/>
              <a:ext cx="1440180" cy="1438910"/>
            </a:xfrm>
            <a:custGeom>
              <a:avLst/>
              <a:gdLst/>
              <a:ahLst/>
              <a:cxnLst/>
              <a:rect l="l" t="t" r="r" b="b"/>
              <a:pathLst>
                <a:path w="1440179" h="1438910">
                  <a:moveTo>
                    <a:pt x="0" y="239775"/>
                  </a:moveTo>
                  <a:lnTo>
                    <a:pt x="4869" y="191442"/>
                  </a:lnTo>
                  <a:lnTo>
                    <a:pt x="18837" y="146429"/>
                  </a:lnTo>
                  <a:lnTo>
                    <a:pt x="40940" y="105698"/>
                  </a:lnTo>
                  <a:lnTo>
                    <a:pt x="70215" y="70215"/>
                  </a:lnTo>
                  <a:lnTo>
                    <a:pt x="105698" y="40940"/>
                  </a:lnTo>
                  <a:lnTo>
                    <a:pt x="146429" y="18837"/>
                  </a:lnTo>
                  <a:lnTo>
                    <a:pt x="191442" y="4869"/>
                  </a:lnTo>
                  <a:lnTo>
                    <a:pt x="239775" y="0"/>
                  </a:lnTo>
                  <a:lnTo>
                    <a:pt x="1200404" y="0"/>
                  </a:lnTo>
                  <a:lnTo>
                    <a:pt x="1248737" y="4869"/>
                  </a:lnTo>
                  <a:lnTo>
                    <a:pt x="1293750" y="18837"/>
                  </a:lnTo>
                  <a:lnTo>
                    <a:pt x="1334481" y="40940"/>
                  </a:lnTo>
                  <a:lnTo>
                    <a:pt x="1369964" y="70215"/>
                  </a:lnTo>
                  <a:lnTo>
                    <a:pt x="1399239" y="105698"/>
                  </a:lnTo>
                  <a:lnTo>
                    <a:pt x="1421342" y="146429"/>
                  </a:lnTo>
                  <a:lnTo>
                    <a:pt x="1435310" y="191442"/>
                  </a:lnTo>
                  <a:lnTo>
                    <a:pt x="1440179" y="239775"/>
                  </a:lnTo>
                  <a:lnTo>
                    <a:pt x="1440179" y="1198880"/>
                  </a:lnTo>
                  <a:lnTo>
                    <a:pt x="1435310" y="1247213"/>
                  </a:lnTo>
                  <a:lnTo>
                    <a:pt x="1421342" y="1292226"/>
                  </a:lnTo>
                  <a:lnTo>
                    <a:pt x="1399239" y="1332957"/>
                  </a:lnTo>
                  <a:lnTo>
                    <a:pt x="1369964" y="1368440"/>
                  </a:lnTo>
                  <a:lnTo>
                    <a:pt x="1334481" y="1397715"/>
                  </a:lnTo>
                  <a:lnTo>
                    <a:pt x="1293750" y="1419818"/>
                  </a:lnTo>
                  <a:lnTo>
                    <a:pt x="1248737" y="1433786"/>
                  </a:lnTo>
                  <a:lnTo>
                    <a:pt x="1200404" y="1438656"/>
                  </a:lnTo>
                  <a:lnTo>
                    <a:pt x="239775" y="1438656"/>
                  </a:lnTo>
                  <a:lnTo>
                    <a:pt x="191442" y="1433786"/>
                  </a:lnTo>
                  <a:lnTo>
                    <a:pt x="146429" y="1419818"/>
                  </a:lnTo>
                  <a:lnTo>
                    <a:pt x="105698" y="1397715"/>
                  </a:lnTo>
                  <a:lnTo>
                    <a:pt x="70215" y="1368440"/>
                  </a:lnTo>
                  <a:lnTo>
                    <a:pt x="40940" y="1332957"/>
                  </a:lnTo>
                  <a:lnTo>
                    <a:pt x="18837" y="1292226"/>
                  </a:lnTo>
                  <a:lnTo>
                    <a:pt x="4869" y="1247213"/>
                  </a:lnTo>
                  <a:lnTo>
                    <a:pt x="0" y="1198880"/>
                  </a:lnTo>
                  <a:lnTo>
                    <a:pt x="0" y="239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265546" y="3416934"/>
            <a:ext cx="1184275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182880">
              <a:lnSpc>
                <a:spcPts val="1860"/>
              </a:lnSpc>
              <a:spcBef>
                <a:spcPts val="410"/>
              </a:spcBef>
            </a:pPr>
            <a:r>
              <a:rPr sz="18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Types</a:t>
            </a:r>
            <a:r>
              <a:rPr sz="1800" spc="-6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8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67273" y="1301241"/>
            <a:ext cx="977900" cy="1694814"/>
            <a:chOff x="5367273" y="1301241"/>
            <a:chExt cx="977900" cy="1694814"/>
          </a:xfrm>
        </p:grpSpPr>
        <p:sp>
          <p:nvSpPr>
            <p:cNvPr id="8" name="object 8"/>
            <p:cNvSpPr/>
            <p:nvPr/>
          </p:nvSpPr>
          <p:spPr>
            <a:xfrm>
              <a:off x="5855969" y="2268474"/>
              <a:ext cx="0" cy="721360"/>
            </a:xfrm>
            <a:custGeom>
              <a:avLst/>
              <a:gdLst/>
              <a:ahLst/>
              <a:cxnLst/>
              <a:rect l="l" t="t" r="r" b="b"/>
              <a:pathLst>
                <a:path h="721360">
                  <a:moveTo>
                    <a:pt x="0" y="72085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2BED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373623" y="1307591"/>
              <a:ext cx="965200" cy="965200"/>
            </a:xfrm>
            <a:custGeom>
              <a:avLst/>
              <a:gdLst/>
              <a:ahLst/>
              <a:cxnLst/>
              <a:rect l="l" t="t" r="r" b="b"/>
              <a:pathLst>
                <a:path w="965200" h="965200">
                  <a:moveTo>
                    <a:pt x="803910" y="0"/>
                  </a:moveTo>
                  <a:lnTo>
                    <a:pt x="160781" y="0"/>
                  </a:lnTo>
                  <a:lnTo>
                    <a:pt x="109971" y="8199"/>
                  </a:lnTo>
                  <a:lnTo>
                    <a:pt x="65836" y="31028"/>
                  </a:lnTo>
                  <a:lnTo>
                    <a:pt x="31028" y="65836"/>
                  </a:lnTo>
                  <a:lnTo>
                    <a:pt x="8199" y="109971"/>
                  </a:lnTo>
                  <a:lnTo>
                    <a:pt x="0" y="160782"/>
                  </a:lnTo>
                  <a:lnTo>
                    <a:pt x="0" y="803910"/>
                  </a:lnTo>
                  <a:lnTo>
                    <a:pt x="8199" y="854720"/>
                  </a:lnTo>
                  <a:lnTo>
                    <a:pt x="31028" y="898855"/>
                  </a:lnTo>
                  <a:lnTo>
                    <a:pt x="65836" y="933663"/>
                  </a:lnTo>
                  <a:lnTo>
                    <a:pt x="109971" y="956492"/>
                  </a:lnTo>
                  <a:lnTo>
                    <a:pt x="160781" y="964692"/>
                  </a:lnTo>
                  <a:lnTo>
                    <a:pt x="803910" y="964692"/>
                  </a:lnTo>
                  <a:lnTo>
                    <a:pt x="854720" y="956492"/>
                  </a:lnTo>
                  <a:lnTo>
                    <a:pt x="898855" y="933663"/>
                  </a:lnTo>
                  <a:lnTo>
                    <a:pt x="933663" y="898855"/>
                  </a:lnTo>
                  <a:lnTo>
                    <a:pt x="956492" y="854720"/>
                  </a:lnTo>
                  <a:lnTo>
                    <a:pt x="964691" y="803910"/>
                  </a:lnTo>
                  <a:lnTo>
                    <a:pt x="964691" y="160782"/>
                  </a:lnTo>
                  <a:lnTo>
                    <a:pt x="956492" y="109971"/>
                  </a:lnTo>
                  <a:lnTo>
                    <a:pt x="933663" y="65836"/>
                  </a:lnTo>
                  <a:lnTo>
                    <a:pt x="898855" y="31028"/>
                  </a:lnTo>
                  <a:lnTo>
                    <a:pt x="854720" y="8199"/>
                  </a:lnTo>
                  <a:lnTo>
                    <a:pt x="80391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373623" y="1307591"/>
              <a:ext cx="965200" cy="965200"/>
            </a:xfrm>
            <a:custGeom>
              <a:avLst/>
              <a:gdLst/>
              <a:ahLst/>
              <a:cxnLst/>
              <a:rect l="l" t="t" r="r" b="b"/>
              <a:pathLst>
                <a:path w="965200" h="965200">
                  <a:moveTo>
                    <a:pt x="0" y="160782"/>
                  </a:moveTo>
                  <a:lnTo>
                    <a:pt x="8199" y="109971"/>
                  </a:lnTo>
                  <a:lnTo>
                    <a:pt x="31028" y="65836"/>
                  </a:lnTo>
                  <a:lnTo>
                    <a:pt x="65836" y="31028"/>
                  </a:lnTo>
                  <a:lnTo>
                    <a:pt x="109971" y="8199"/>
                  </a:lnTo>
                  <a:lnTo>
                    <a:pt x="160781" y="0"/>
                  </a:lnTo>
                  <a:lnTo>
                    <a:pt x="803910" y="0"/>
                  </a:lnTo>
                  <a:lnTo>
                    <a:pt x="854720" y="8199"/>
                  </a:lnTo>
                  <a:lnTo>
                    <a:pt x="898855" y="31028"/>
                  </a:lnTo>
                  <a:lnTo>
                    <a:pt x="933663" y="65836"/>
                  </a:lnTo>
                  <a:lnTo>
                    <a:pt x="956492" y="109971"/>
                  </a:lnTo>
                  <a:lnTo>
                    <a:pt x="964691" y="160782"/>
                  </a:lnTo>
                  <a:lnTo>
                    <a:pt x="964691" y="803910"/>
                  </a:lnTo>
                  <a:lnTo>
                    <a:pt x="956492" y="854720"/>
                  </a:lnTo>
                  <a:lnTo>
                    <a:pt x="933663" y="898855"/>
                  </a:lnTo>
                  <a:lnTo>
                    <a:pt x="898855" y="933663"/>
                  </a:lnTo>
                  <a:lnTo>
                    <a:pt x="854720" y="956492"/>
                  </a:lnTo>
                  <a:lnTo>
                    <a:pt x="803910" y="964692"/>
                  </a:lnTo>
                  <a:lnTo>
                    <a:pt x="160781" y="964692"/>
                  </a:lnTo>
                  <a:lnTo>
                    <a:pt x="109971" y="956492"/>
                  </a:lnTo>
                  <a:lnTo>
                    <a:pt x="65836" y="933663"/>
                  </a:lnTo>
                  <a:lnTo>
                    <a:pt x="31028" y="898855"/>
                  </a:lnTo>
                  <a:lnTo>
                    <a:pt x="8199" y="854720"/>
                  </a:lnTo>
                  <a:lnTo>
                    <a:pt x="0" y="803910"/>
                  </a:lnTo>
                  <a:lnTo>
                    <a:pt x="0" y="16078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459095" y="1591436"/>
            <a:ext cx="793750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41605">
              <a:lnSpc>
                <a:spcPts val="1380"/>
              </a:lnSpc>
              <a:spcBef>
                <a:spcPts val="195"/>
              </a:spcBef>
            </a:pPr>
            <a:r>
              <a:rPr sz="12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Primary bioresources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569709" y="3218433"/>
            <a:ext cx="1691005" cy="975994"/>
            <a:chOff x="6569709" y="3218433"/>
            <a:chExt cx="1691005" cy="975994"/>
          </a:xfrm>
        </p:grpSpPr>
        <p:sp>
          <p:nvSpPr>
            <p:cNvPr id="13" name="object 13"/>
            <p:cNvSpPr/>
            <p:nvPr/>
          </p:nvSpPr>
          <p:spPr>
            <a:xfrm>
              <a:off x="6576059" y="3706367"/>
              <a:ext cx="715010" cy="0"/>
            </a:xfrm>
            <a:custGeom>
              <a:avLst/>
              <a:gdLst/>
              <a:ahLst/>
              <a:cxnLst/>
              <a:rect l="l" t="t" r="r" b="b"/>
              <a:pathLst>
                <a:path w="715009">
                  <a:moveTo>
                    <a:pt x="0" y="0"/>
                  </a:moveTo>
                  <a:lnTo>
                    <a:pt x="714756" y="0"/>
                  </a:lnTo>
                </a:path>
              </a:pathLst>
            </a:custGeom>
            <a:ln w="12700">
              <a:solidFill>
                <a:srgbClr val="A2BED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290815" y="3224783"/>
              <a:ext cx="963294" cy="963294"/>
            </a:xfrm>
            <a:custGeom>
              <a:avLst/>
              <a:gdLst/>
              <a:ahLst/>
              <a:cxnLst/>
              <a:rect l="l" t="t" r="r" b="b"/>
              <a:pathLst>
                <a:path w="963295" h="963295">
                  <a:moveTo>
                    <a:pt x="802639" y="0"/>
                  </a:moveTo>
                  <a:lnTo>
                    <a:pt x="160527" y="0"/>
                  </a:lnTo>
                  <a:lnTo>
                    <a:pt x="109793" y="8184"/>
                  </a:lnTo>
                  <a:lnTo>
                    <a:pt x="65727" y="30975"/>
                  </a:lnTo>
                  <a:lnTo>
                    <a:pt x="30975" y="65727"/>
                  </a:lnTo>
                  <a:lnTo>
                    <a:pt x="8184" y="109793"/>
                  </a:lnTo>
                  <a:lnTo>
                    <a:pt x="0" y="160527"/>
                  </a:lnTo>
                  <a:lnTo>
                    <a:pt x="0" y="802639"/>
                  </a:lnTo>
                  <a:lnTo>
                    <a:pt x="8184" y="853374"/>
                  </a:lnTo>
                  <a:lnTo>
                    <a:pt x="30975" y="897440"/>
                  </a:lnTo>
                  <a:lnTo>
                    <a:pt x="65727" y="932192"/>
                  </a:lnTo>
                  <a:lnTo>
                    <a:pt x="109793" y="954983"/>
                  </a:lnTo>
                  <a:lnTo>
                    <a:pt x="160527" y="963167"/>
                  </a:lnTo>
                  <a:lnTo>
                    <a:pt x="802639" y="963167"/>
                  </a:lnTo>
                  <a:lnTo>
                    <a:pt x="853374" y="954983"/>
                  </a:lnTo>
                  <a:lnTo>
                    <a:pt x="897440" y="932192"/>
                  </a:lnTo>
                  <a:lnTo>
                    <a:pt x="932192" y="897440"/>
                  </a:lnTo>
                  <a:lnTo>
                    <a:pt x="954983" y="853374"/>
                  </a:lnTo>
                  <a:lnTo>
                    <a:pt x="963167" y="802639"/>
                  </a:lnTo>
                  <a:lnTo>
                    <a:pt x="963167" y="160527"/>
                  </a:lnTo>
                  <a:lnTo>
                    <a:pt x="954983" y="109793"/>
                  </a:lnTo>
                  <a:lnTo>
                    <a:pt x="932192" y="65727"/>
                  </a:lnTo>
                  <a:lnTo>
                    <a:pt x="897440" y="30975"/>
                  </a:lnTo>
                  <a:lnTo>
                    <a:pt x="853374" y="8184"/>
                  </a:lnTo>
                  <a:lnTo>
                    <a:pt x="802639" y="0"/>
                  </a:lnTo>
                  <a:close/>
                </a:path>
              </a:pathLst>
            </a:custGeom>
            <a:solidFill>
              <a:srgbClr val="73134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290815" y="3224783"/>
              <a:ext cx="963294" cy="963294"/>
            </a:xfrm>
            <a:custGeom>
              <a:avLst/>
              <a:gdLst/>
              <a:ahLst/>
              <a:cxnLst/>
              <a:rect l="l" t="t" r="r" b="b"/>
              <a:pathLst>
                <a:path w="963295" h="963295">
                  <a:moveTo>
                    <a:pt x="0" y="160527"/>
                  </a:moveTo>
                  <a:lnTo>
                    <a:pt x="8184" y="109793"/>
                  </a:lnTo>
                  <a:lnTo>
                    <a:pt x="30975" y="65727"/>
                  </a:lnTo>
                  <a:lnTo>
                    <a:pt x="65727" y="30975"/>
                  </a:lnTo>
                  <a:lnTo>
                    <a:pt x="109793" y="8184"/>
                  </a:lnTo>
                  <a:lnTo>
                    <a:pt x="160527" y="0"/>
                  </a:lnTo>
                  <a:lnTo>
                    <a:pt x="802639" y="0"/>
                  </a:lnTo>
                  <a:lnTo>
                    <a:pt x="853374" y="8184"/>
                  </a:lnTo>
                  <a:lnTo>
                    <a:pt x="897440" y="30975"/>
                  </a:lnTo>
                  <a:lnTo>
                    <a:pt x="932192" y="65727"/>
                  </a:lnTo>
                  <a:lnTo>
                    <a:pt x="954983" y="109793"/>
                  </a:lnTo>
                  <a:lnTo>
                    <a:pt x="963167" y="160527"/>
                  </a:lnTo>
                  <a:lnTo>
                    <a:pt x="963167" y="802639"/>
                  </a:lnTo>
                  <a:lnTo>
                    <a:pt x="954983" y="853374"/>
                  </a:lnTo>
                  <a:lnTo>
                    <a:pt x="932192" y="897440"/>
                  </a:lnTo>
                  <a:lnTo>
                    <a:pt x="897440" y="932192"/>
                  </a:lnTo>
                  <a:lnTo>
                    <a:pt x="853374" y="954983"/>
                  </a:lnTo>
                  <a:lnTo>
                    <a:pt x="802639" y="963167"/>
                  </a:lnTo>
                  <a:lnTo>
                    <a:pt x="160527" y="963167"/>
                  </a:lnTo>
                  <a:lnTo>
                    <a:pt x="109793" y="954983"/>
                  </a:lnTo>
                  <a:lnTo>
                    <a:pt x="65727" y="932192"/>
                  </a:lnTo>
                  <a:lnTo>
                    <a:pt x="30975" y="897440"/>
                  </a:lnTo>
                  <a:lnTo>
                    <a:pt x="8184" y="853374"/>
                  </a:lnTo>
                  <a:lnTo>
                    <a:pt x="0" y="802639"/>
                  </a:lnTo>
                  <a:lnTo>
                    <a:pt x="0" y="16052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375906" y="3508629"/>
            <a:ext cx="793750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65405">
              <a:lnSpc>
                <a:spcPts val="1380"/>
              </a:lnSpc>
              <a:spcBef>
                <a:spcPts val="195"/>
              </a:spcBef>
            </a:pPr>
            <a:r>
              <a:rPr sz="12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Secondary bioresources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367273" y="4417059"/>
            <a:ext cx="977900" cy="1694814"/>
            <a:chOff x="5367273" y="4417059"/>
            <a:chExt cx="977900" cy="1694814"/>
          </a:xfrm>
        </p:grpSpPr>
        <p:sp>
          <p:nvSpPr>
            <p:cNvPr id="18" name="object 18"/>
            <p:cNvSpPr/>
            <p:nvPr/>
          </p:nvSpPr>
          <p:spPr>
            <a:xfrm>
              <a:off x="5855969" y="4423409"/>
              <a:ext cx="0" cy="721360"/>
            </a:xfrm>
            <a:custGeom>
              <a:avLst/>
              <a:gdLst/>
              <a:ahLst/>
              <a:cxnLst/>
              <a:rect l="l" t="t" r="r" b="b"/>
              <a:pathLst>
                <a:path h="721360">
                  <a:moveTo>
                    <a:pt x="0" y="0"/>
                  </a:moveTo>
                  <a:lnTo>
                    <a:pt x="0" y="720851"/>
                  </a:lnTo>
                </a:path>
              </a:pathLst>
            </a:custGeom>
            <a:ln w="12700">
              <a:solidFill>
                <a:srgbClr val="A2BED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373623" y="5140451"/>
              <a:ext cx="965200" cy="965200"/>
            </a:xfrm>
            <a:custGeom>
              <a:avLst/>
              <a:gdLst/>
              <a:ahLst/>
              <a:cxnLst/>
              <a:rect l="l" t="t" r="r" b="b"/>
              <a:pathLst>
                <a:path w="965200" h="965200">
                  <a:moveTo>
                    <a:pt x="803910" y="0"/>
                  </a:moveTo>
                  <a:lnTo>
                    <a:pt x="160781" y="0"/>
                  </a:lnTo>
                  <a:lnTo>
                    <a:pt x="109971" y="8199"/>
                  </a:lnTo>
                  <a:lnTo>
                    <a:pt x="65836" y="31028"/>
                  </a:lnTo>
                  <a:lnTo>
                    <a:pt x="31028" y="65836"/>
                  </a:lnTo>
                  <a:lnTo>
                    <a:pt x="8199" y="109971"/>
                  </a:lnTo>
                  <a:lnTo>
                    <a:pt x="0" y="160782"/>
                  </a:lnTo>
                  <a:lnTo>
                    <a:pt x="0" y="803910"/>
                  </a:lnTo>
                  <a:lnTo>
                    <a:pt x="8199" y="854729"/>
                  </a:lnTo>
                  <a:lnTo>
                    <a:pt x="31028" y="898866"/>
                  </a:lnTo>
                  <a:lnTo>
                    <a:pt x="65836" y="933670"/>
                  </a:lnTo>
                  <a:lnTo>
                    <a:pt x="109971" y="956495"/>
                  </a:lnTo>
                  <a:lnTo>
                    <a:pt x="160781" y="964692"/>
                  </a:lnTo>
                  <a:lnTo>
                    <a:pt x="803910" y="964692"/>
                  </a:lnTo>
                  <a:lnTo>
                    <a:pt x="854720" y="956495"/>
                  </a:lnTo>
                  <a:lnTo>
                    <a:pt x="898855" y="933670"/>
                  </a:lnTo>
                  <a:lnTo>
                    <a:pt x="933663" y="898866"/>
                  </a:lnTo>
                  <a:lnTo>
                    <a:pt x="956492" y="854729"/>
                  </a:lnTo>
                  <a:lnTo>
                    <a:pt x="964691" y="803910"/>
                  </a:lnTo>
                  <a:lnTo>
                    <a:pt x="964691" y="160782"/>
                  </a:lnTo>
                  <a:lnTo>
                    <a:pt x="956492" y="109971"/>
                  </a:lnTo>
                  <a:lnTo>
                    <a:pt x="933663" y="65836"/>
                  </a:lnTo>
                  <a:lnTo>
                    <a:pt x="898855" y="31028"/>
                  </a:lnTo>
                  <a:lnTo>
                    <a:pt x="854720" y="8199"/>
                  </a:lnTo>
                  <a:lnTo>
                    <a:pt x="80391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373623" y="5140451"/>
              <a:ext cx="965200" cy="965200"/>
            </a:xfrm>
            <a:custGeom>
              <a:avLst/>
              <a:gdLst/>
              <a:ahLst/>
              <a:cxnLst/>
              <a:rect l="l" t="t" r="r" b="b"/>
              <a:pathLst>
                <a:path w="965200" h="965200">
                  <a:moveTo>
                    <a:pt x="0" y="160782"/>
                  </a:moveTo>
                  <a:lnTo>
                    <a:pt x="8199" y="109971"/>
                  </a:lnTo>
                  <a:lnTo>
                    <a:pt x="31028" y="65836"/>
                  </a:lnTo>
                  <a:lnTo>
                    <a:pt x="65836" y="31028"/>
                  </a:lnTo>
                  <a:lnTo>
                    <a:pt x="109971" y="8199"/>
                  </a:lnTo>
                  <a:lnTo>
                    <a:pt x="160781" y="0"/>
                  </a:lnTo>
                  <a:lnTo>
                    <a:pt x="803910" y="0"/>
                  </a:lnTo>
                  <a:lnTo>
                    <a:pt x="854720" y="8199"/>
                  </a:lnTo>
                  <a:lnTo>
                    <a:pt x="898855" y="31028"/>
                  </a:lnTo>
                  <a:lnTo>
                    <a:pt x="933663" y="65836"/>
                  </a:lnTo>
                  <a:lnTo>
                    <a:pt x="956492" y="109971"/>
                  </a:lnTo>
                  <a:lnTo>
                    <a:pt x="964691" y="160782"/>
                  </a:lnTo>
                  <a:lnTo>
                    <a:pt x="964691" y="803910"/>
                  </a:lnTo>
                  <a:lnTo>
                    <a:pt x="956492" y="854729"/>
                  </a:lnTo>
                  <a:lnTo>
                    <a:pt x="933663" y="898866"/>
                  </a:lnTo>
                  <a:lnTo>
                    <a:pt x="898855" y="933670"/>
                  </a:lnTo>
                  <a:lnTo>
                    <a:pt x="854720" y="956495"/>
                  </a:lnTo>
                  <a:lnTo>
                    <a:pt x="803910" y="964692"/>
                  </a:lnTo>
                  <a:lnTo>
                    <a:pt x="160781" y="964692"/>
                  </a:lnTo>
                  <a:lnTo>
                    <a:pt x="109971" y="956495"/>
                  </a:lnTo>
                  <a:lnTo>
                    <a:pt x="65836" y="933670"/>
                  </a:lnTo>
                  <a:lnTo>
                    <a:pt x="31028" y="898866"/>
                  </a:lnTo>
                  <a:lnTo>
                    <a:pt x="8199" y="854729"/>
                  </a:lnTo>
                  <a:lnTo>
                    <a:pt x="0" y="803910"/>
                  </a:lnTo>
                  <a:lnTo>
                    <a:pt x="0" y="160782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5459095" y="5425846"/>
            <a:ext cx="793750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47320">
              <a:lnSpc>
                <a:spcPts val="1380"/>
              </a:lnSpc>
              <a:spcBef>
                <a:spcPts val="195"/>
              </a:spcBef>
            </a:pPr>
            <a:r>
              <a:rPr sz="12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Tertiary bioresources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50082" y="3218433"/>
            <a:ext cx="1685925" cy="975994"/>
            <a:chOff x="3450082" y="3218433"/>
            <a:chExt cx="1685925" cy="975994"/>
          </a:xfrm>
        </p:grpSpPr>
        <p:sp>
          <p:nvSpPr>
            <p:cNvPr id="23" name="object 23"/>
            <p:cNvSpPr/>
            <p:nvPr/>
          </p:nvSpPr>
          <p:spPr>
            <a:xfrm>
              <a:off x="4421124" y="3706367"/>
              <a:ext cx="715010" cy="0"/>
            </a:xfrm>
            <a:custGeom>
              <a:avLst/>
              <a:gdLst/>
              <a:ahLst/>
              <a:cxnLst/>
              <a:rect l="l" t="t" r="r" b="b"/>
              <a:pathLst>
                <a:path w="715010">
                  <a:moveTo>
                    <a:pt x="71475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2BED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456432" y="3224783"/>
              <a:ext cx="965200" cy="963294"/>
            </a:xfrm>
            <a:custGeom>
              <a:avLst/>
              <a:gdLst/>
              <a:ahLst/>
              <a:cxnLst/>
              <a:rect l="l" t="t" r="r" b="b"/>
              <a:pathLst>
                <a:path w="965200" h="963295">
                  <a:moveTo>
                    <a:pt x="804163" y="0"/>
                  </a:moveTo>
                  <a:lnTo>
                    <a:pt x="160527" y="0"/>
                  </a:lnTo>
                  <a:lnTo>
                    <a:pt x="109793" y="8184"/>
                  </a:lnTo>
                  <a:lnTo>
                    <a:pt x="65727" y="30975"/>
                  </a:lnTo>
                  <a:lnTo>
                    <a:pt x="30975" y="65727"/>
                  </a:lnTo>
                  <a:lnTo>
                    <a:pt x="8184" y="109793"/>
                  </a:lnTo>
                  <a:lnTo>
                    <a:pt x="0" y="160527"/>
                  </a:lnTo>
                  <a:lnTo>
                    <a:pt x="0" y="802639"/>
                  </a:lnTo>
                  <a:lnTo>
                    <a:pt x="8184" y="853374"/>
                  </a:lnTo>
                  <a:lnTo>
                    <a:pt x="30975" y="897440"/>
                  </a:lnTo>
                  <a:lnTo>
                    <a:pt x="65727" y="932192"/>
                  </a:lnTo>
                  <a:lnTo>
                    <a:pt x="109793" y="954983"/>
                  </a:lnTo>
                  <a:lnTo>
                    <a:pt x="160527" y="963167"/>
                  </a:lnTo>
                  <a:lnTo>
                    <a:pt x="804163" y="963167"/>
                  </a:lnTo>
                  <a:lnTo>
                    <a:pt x="854898" y="954983"/>
                  </a:lnTo>
                  <a:lnTo>
                    <a:pt x="898964" y="932192"/>
                  </a:lnTo>
                  <a:lnTo>
                    <a:pt x="933716" y="897440"/>
                  </a:lnTo>
                  <a:lnTo>
                    <a:pt x="956507" y="853374"/>
                  </a:lnTo>
                  <a:lnTo>
                    <a:pt x="964691" y="802639"/>
                  </a:lnTo>
                  <a:lnTo>
                    <a:pt x="964691" y="160527"/>
                  </a:lnTo>
                  <a:lnTo>
                    <a:pt x="956507" y="109793"/>
                  </a:lnTo>
                  <a:lnTo>
                    <a:pt x="933716" y="65727"/>
                  </a:lnTo>
                  <a:lnTo>
                    <a:pt x="898964" y="30975"/>
                  </a:lnTo>
                  <a:lnTo>
                    <a:pt x="854898" y="8184"/>
                  </a:lnTo>
                  <a:lnTo>
                    <a:pt x="804163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456432" y="3224783"/>
              <a:ext cx="965200" cy="963294"/>
            </a:xfrm>
            <a:custGeom>
              <a:avLst/>
              <a:gdLst/>
              <a:ahLst/>
              <a:cxnLst/>
              <a:rect l="l" t="t" r="r" b="b"/>
              <a:pathLst>
                <a:path w="965200" h="963295">
                  <a:moveTo>
                    <a:pt x="0" y="160527"/>
                  </a:moveTo>
                  <a:lnTo>
                    <a:pt x="8184" y="109793"/>
                  </a:lnTo>
                  <a:lnTo>
                    <a:pt x="30975" y="65727"/>
                  </a:lnTo>
                  <a:lnTo>
                    <a:pt x="65727" y="30975"/>
                  </a:lnTo>
                  <a:lnTo>
                    <a:pt x="109793" y="8184"/>
                  </a:lnTo>
                  <a:lnTo>
                    <a:pt x="160527" y="0"/>
                  </a:lnTo>
                  <a:lnTo>
                    <a:pt x="804163" y="0"/>
                  </a:lnTo>
                  <a:lnTo>
                    <a:pt x="854898" y="8184"/>
                  </a:lnTo>
                  <a:lnTo>
                    <a:pt x="898964" y="30975"/>
                  </a:lnTo>
                  <a:lnTo>
                    <a:pt x="933716" y="65727"/>
                  </a:lnTo>
                  <a:lnTo>
                    <a:pt x="956507" y="109793"/>
                  </a:lnTo>
                  <a:lnTo>
                    <a:pt x="964691" y="160527"/>
                  </a:lnTo>
                  <a:lnTo>
                    <a:pt x="964691" y="802639"/>
                  </a:lnTo>
                  <a:lnTo>
                    <a:pt x="956507" y="853374"/>
                  </a:lnTo>
                  <a:lnTo>
                    <a:pt x="933716" y="897440"/>
                  </a:lnTo>
                  <a:lnTo>
                    <a:pt x="898964" y="932192"/>
                  </a:lnTo>
                  <a:lnTo>
                    <a:pt x="854898" y="954983"/>
                  </a:lnTo>
                  <a:lnTo>
                    <a:pt x="804163" y="963167"/>
                  </a:lnTo>
                  <a:lnTo>
                    <a:pt x="160527" y="963167"/>
                  </a:lnTo>
                  <a:lnTo>
                    <a:pt x="109793" y="954983"/>
                  </a:lnTo>
                  <a:lnTo>
                    <a:pt x="65727" y="932192"/>
                  </a:lnTo>
                  <a:lnTo>
                    <a:pt x="30975" y="897440"/>
                  </a:lnTo>
                  <a:lnTo>
                    <a:pt x="8184" y="853374"/>
                  </a:lnTo>
                  <a:lnTo>
                    <a:pt x="0" y="802639"/>
                  </a:lnTo>
                  <a:lnTo>
                    <a:pt x="0" y="16052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3541903" y="3508629"/>
            <a:ext cx="794385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9685">
              <a:lnSpc>
                <a:spcPts val="1380"/>
              </a:lnSpc>
              <a:spcBef>
                <a:spcPts val="195"/>
              </a:spcBef>
            </a:pPr>
            <a:r>
              <a:rPr sz="12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Quarternery bioresources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844" y="501141"/>
            <a:ext cx="42373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u="sng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Primary</a:t>
            </a:r>
            <a:r>
              <a:rPr sz="3600" u="sng" spc="-12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 </a:t>
            </a:r>
            <a:r>
              <a:rPr sz="3600" u="sng" spc="-1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bioresources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70382" y="1396720"/>
            <a:ext cx="5243195" cy="462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6350" indent="-181610" algn="just">
              <a:lnSpc>
                <a:spcPct val="110000"/>
              </a:lnSpc>
              <a:spcBef>
                <a:spcPts val="1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94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Primary</a:t>
            </a:r>
            <a:r>
              <a:rPr sz="2000" spc="28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2000" spc="28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000" spc="28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28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raw</a:t>
            </a:r>
            <a:r>
              <a:rPr sz="2000" spc="28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materials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obtained</a:t>
            </a:r>
            <a:r>
              <a:rPr sz="2000" spc="36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directly</a:t>
            </a:r>
            <a:r>
              <a:rPr sz="2000" spc="37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36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nature</a:t>
            </a:r>
            <a:r>
              <a:rPr sz="2000" spc="36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without</a:t>
            </a:r>
            <a:r>
              <a:rPr sz="2000" spc="36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any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processing.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193675" marR="5080" indent="-181610" algn="just">
              <a:lnSpc>
                <a:spcPct val="110000"/>
              </a:lnSpc>
              <a:spcBef>
                <a:spcPts val="9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94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2000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2000" spc="3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000" spc="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generated</a:t>
            </a:r>
            <a:r>
              <a:rPr sz="2000" spc="3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3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spc="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specific 	application-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oriented</a:t>
            </a:r>
            <a:r>
              <a:rPr sz="2000" spc="254" dirty="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purpose</a:t>
            </a:r>
            <a:r>
              <a:rPr sz="2000" spc="260" dirty="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260" dirty="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forestry,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agriculture,</a:t>
            </a:r>
            <a:r>
              <a:rPr sz="2000" spc="4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39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aquaculture</a:t>
            </a:r>
            <a:r>
              <a:rPr sz="2000" spc="39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39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enable</a:t>
            </a:r>
            <a:r>
              <a:rPr sz="2000" spc="39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production</a:t>
            </a:r>
            <a:r>
              <a:rPr sz="2000" spc="12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12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food,</a:t>
            </a:r>
            <a:r>
              <a:rPr sz="2000" spc="12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substantial</a:t>
            </a:r>
            <a:r>
              <a:rPr sz="2000" spc="114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products,</a:t>
            </a:r>
            <a:r>
              <a:rPr sz="2000" spc="114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energy.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12700" marR="3140710" indent="181610">
              <a:lnSpc>
                <a:spcPct val="148000"/>
              </a:lnSpc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consists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: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Agricultural</a:t>
            </a:r>
            <a:r>
              <a:rPr sz="20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crop Wood</a:t>
            </a:r>
            <a:r>
              <a:rPr sz="20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forestry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Marine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bioresources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243059" y="467868"/>
            <a:ext cx="2456688" cy="18577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550163"/>
            <a:ext cx="3051048" cy="17754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3059" y="2417064"/>
            <a:ext cx="2456688" cy="180441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43059" y="4375403"/>
            <a:ext cx="2456688" cy="204978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6000" y="2478023"/>
            <a:ext cx="3051048" cy="174345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96000" y="4375403"/>
            <a:ext cx="3051048" cy="20147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7471" y="679196"/>
            <a:ext cx="60629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Characteristics</a:t>
            </a:r>
            <a:r>
              <a:rPr sz="2800" u="sng" spc="-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 </a:t>
            </a:r>
            <a:r>
              <a:rPr sz="280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of</a:t>
            </a:r>
            <a:r>
              <a:rPr sz="2800" u="sng" spc="-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 </a:t>
            </a:r>
            <a:r>
              <a:rPr sz="280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primary</a:t>
            </a:r>
            <a:r>
              <a:rPr sz="2800" u="sng" spc="-5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 </a:t>
            </a:r>
            <a:r>
              <a:rPr sz="2800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bioresources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747471" y="2026665"/>
            <a:ext cx="9029065" cy="2929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"/>
              </a:spcBef>
              <a:buClr>
                <a:srgbClr val="252525"/>
              </a:buClr>
              <a:buAutoNum type="arabicPeriod"/>
              <a:tabLst>
                <a:tab pos="469265" algn="l"/>
              </a:tabLst>
            </a:pP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4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2400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directly</a:t>
            </a:r>
            <a:r>
              <a:rPr sz="24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obtained</a:t>
            </a:r>
            <a:r>
              <a:rPr sz="24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400" spc="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nature.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20"/>
              </a:spcBef>
              <a:buClr>
                <a:srgbClr val="252525"/>
              </a:buClr>
              <a:buFont typeface="Times New Roman" panose="02020603050405020304"/>
              <a:buAutoNum type="arabicPeriod"/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469265" indent="-456565">
              <a:lnSpc>
                <a:spcPct val="100000"/>
              </a:lnSpc>
              <a:buClr>
                <a:srgbClr val="252525"/>
              </a:buClr>
              <a:buAutoNum type="arabicPeriod"/>
              <a:tabLst>
                <a:tab pos="469265" algn="l"/>
              </a:tabLst>
            </a:pP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Mostly</a:t>
            </a:r>
            <a:r>
              <a:rPr sz="2400" spc="-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2400" spc="-4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24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food,</a:t>
            </a:r>
            <a:r>
              <a:rPr sz="24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raw</a:t>
            </a:r>
            <a:r>
              <a:rPr sz="24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2400" spc="-4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400" spc="-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industries,</a:t>
            </a:r>
            <a:r>
              <a:rPr sz="2400" spc="-5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medicinal</a:t>
            </a:r>
            <a:r>
              <a:rPr sz="2400" spc="-3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purposes.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20"/>
              </a:spcBef>
              <a:buClr>
                <a:srgbClr val="252525"/>
              </a:buClr>
              <a:buFont typeface="Times New Roman" panose="02020603050405020304"/>
              <a:buAutoNum type="arabicPeriod"/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469265" indent="-456565">
              <a:lnSpc>
                <a:spcPct val="100000"/>
              </a:lnSpc>
              <a:buClr>
                <a:srgbClr val="252525"/>
              </a:buClr>
              <a:buAutoNum type="arabicPeriod"/>
              <a:tabLst>
                <a:tab pos="469265" algn="l"/>
              </a:tabLst>
            </a:pP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Minimal</a:t>
            </a:r>
            <a:r>
              <a:rPr sz="2400" spc="-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processing</a:t>
            </a:r>
            <a:r>
              <a:rPr sz="2400" spc="-1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24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required.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20"/>
              </a:spcBef>
              <a:buClr>
                <a:srgbClr val="252525"/>
              </a:buClr>
              <a:buFont typeface="Times New Roman" panose="02020603050405020304"/>
              <a:buAutoNum type="arabicPeriod"/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469265" indent="-456565">
              <a:lnSpc>
                <a:spcPct val="100000"/>
              </a:lnSpc>
              <a:buClr>
                <a:srgbClr val="252525"/>
              </a:buClr>
              <a:buAutoNum type="arabicPeriod"/>
              <a:tabLst>
                <a:tab pos="469265" algn="l"/>
              </a:tabLst>
            </a:pP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4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acts</a:t>
            </a:r>
            <a:r>
              <a:rPr sz="2400" spc="-3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24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400" spc="-1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basis</a:t>
            </a:r>
            <a:r>
              <a:rPr sz="24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400" spc="-1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4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survival</a:t>
            </a:r>
            <a:r>
              <a:rPr sz="24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4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living</a:t>
            </a:r>
            <a:r>
              <a:rPr sz="24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organisms.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u="sng" dirty="0">
                <a:solidFill>
                  <a:srgbClr val="731349"/>
                </a:solidFill>
                <a:uFill>
                  <a:solidFill>
                    <a:srgbClr val="731349"/>
                  </a:solidFill>
                </a:uFill>
              </a:rPr>
              <a:t>Secondary</a:t>
            </a:r>
            <a:r>
              <a:rPr sz="4000" u="sng" spc="-155" dirty="0">
                <a:solidFill>
                  <a:srgbClr val="731349"/>
                </a:solidFill>
                <a:uFill>
                  <a:solidFill>
                    <a:srgbClr val="731349"/>
                  </a:solidFill>
                </a:uFill>
              </a:rPr>
              <a:t> </a:t>
            </a:r>
            <a:r>
              <a:rPr sz="4000" u="sng" spc="-20" dirty="0">
                <a:solidFill>
                  <a:srgbClr val="731349"/>
                </a:solidFill>
                <a:uFill>
                  <a:solidFill>
                    <a:srgbClr val="731349"/>
                  </a:solidFill>
                </a:uFill>
              </a:rPr>
              <a:t>bio-</a:t>
            </a:r>
            <a:r>
              <a:rPr sz="4000" u="sng" spc="-10" dirty="0">
                <a:solidFill>
                  <a:srgbClr val="731349"/>
                </a:solidFill>
                <a:uFill>
                  <a:solidFill>
                    <a:srgbClr val="731349"/>
                  </a:solidFill>
                </a:uFill>
              </a:rPr>
              <a:t>resources 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19455" y="1441576"/>
            <a:ext cx="7424420" cy="3661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 algn="just">
              <a:lnSpc>
                <a:spcPct val="150000"/>
              </a:lnSpc>
              <a:spcBef>
                <a:spcPts val="1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558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400" spc="11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2400" spc="11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2400" spc="10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400" spc="11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produced</a:t>
            </a:r>
            <a:r>
              <a:rPr sz="2400" spc="11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2400" spc="114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by-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products</a:t>
            </a:r>
            <a:r>
              <a:rPr sz="2400" spc="11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or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residues</a:t>
            </a:r>
            <a:r>
              <a:rPr sz="2400" spc="5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during</a:t>
            </a:r>
            <a:r>
              <a:rPr sz="2400" spc="50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primary</a:t>
            </a:r>
            <a:r>
              <a:rPr sz="2400" spc="50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processing</a:t>
            </a:r>
            <a:r>
              <a:rPr sz="2400" spc="50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400" spc="49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known</a:t>
            </a:r>
            <a:r>
              <a:rPr sz="2400" spc="5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as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secondary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bioresources.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469900" indent="-457200">
              <a:lnSpc>
                <a:spcPct val="100000"/>
              </a:lnSpc>
              <a:spcBef>
                <a:spcPts val="2340"/>
              </a:spcBef>
              <a:buClr>
                <a:srgbClr val="252525"/>
              </a:buClr>
              <a:buAutoNum type="arabicPeriod"/>
              <a:tabLst>
                <a:tab pos="46990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Eg: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Peel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fruits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biogas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production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469900" indent="-457200">
              <a:lnSpc>
                <a:spcPct val="100000"/>
              </a:lnSpc>
              <a:spcBef>
                <a:spcPts val="2345"/>
              </a:spcBef>
              <a:buClr>
                <a:srgbClr val="252525"/>
              </a:buClr>
              <a:buAutoNum type="arabicPeriod"/>
              <a:tabLst>
                <a:tab pos="46990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Sugarcane</a:t>
            </a:r>
            <a:r>
              <a:rPr sz="2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bagasse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biofuel</a:t>
            </a:r>
            <a:r>
              <a:rPr sz="2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(bioethanol)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469900" indent="-457200">
              <a:lnSpc>
                <a:spcPct val="100000"/>
              </a:lnSpc>
              <a:spcBef>
                <a:spcPts val="2340"/>
              </a:spcBef>
              <a:buClr>
                <a:srgbClr val="252525"/>
              </a:buClr>
              <a:buAutoNum type="arabicPeriod"/>
              <a:tabLst>
                <a:tab pos="46990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Coconut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husk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coir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586216" y="4376928"/>
            <a:ext cx="2734055" cy="18227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86216" y="573023"/>
            <a:ext cx="2731007" cy="18227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86216" y="2538983"/>
            <a:ext cx="2731007" cy="16946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9020" y="639267"/>
            <a:ext cx="81502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Characteristics</a:t>
            </a:r>
            <a:r>
              <a:rPr sz="3600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 </a:t>
            </a:r>
            <a:r>
              <a:rPr sz="360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of</a:t>
            </a:r>
            <a:r>
              <a:rPr sz="3600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 </a:t>
            </a:r>
            <a:r>
              <a:rPr sz="360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secondary</a:t>
            </a:r>
            <a:r>
              <a:rPr sz="3600" u="sng" spc="-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 </a:t>
            </a:r>
            <a:r>
              <a:rPr sz="3600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bioresources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816355" y="1605153"/>
            <a:ext cx="898906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26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Derived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primary bioresources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through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some</a:t>
            </a:r>
            <a:r>
              <a:rPr sz="2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form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processing.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Times New Roman" panose="02020603050405020304"/>
              <a:buAutoNum type="arabicPeriod"/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469265" indent="-4565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Requires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processing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primary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bioresources.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Times New Roman" panose="02020603050405020304"/>
              <a:buAutoNum type="arabicPeriod"/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469265" indent="-4565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Increased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value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usability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compared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to primary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bioresources.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2809" y="340233"/>
            <a:ext cx="43199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u="sng" spc="-25" dirty="0">
                <a:solidFill>
                  <a:srgbClr val="B85B21"/>
                </a:solidFill>
                <a:uFill>
                  <a:solidFill>
                    <a:srgbClr val="B85B21"/>
                  </a:solidFill>
                </a:uFill>
                <a:latin typeface="Times New Roman" panose="02020603050405020304"/>
                <a:cs typeface="Times New Roman" panose="02020603050405020304"/>
              </a:rPr>
              <a:t>Tertiary</a:t>
            </a:r>
            <a:r>
              <a:rPr sz="4000" b="0" u="sng" spc="-185" dirty="0">
                <a:solidFill>
                  <a:srgbClr val="B85B21"/>
                </a:solidFill>
                <a:uFill>
                  <a:solidFill>
                    <a:srgbClr val="B85B21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b="0" u="sng" spc="-10" dirty="0">
                <a:solidFill>
                  <a:srgbClr val="B85B21"/>
                </a:solidFill>
                <a:uFill>
                  <a:solidFill>
                    <a:srgbClr val="B85B21"/>
                  </a:solidFill>
                </a:uFill>
                <a:latin typeface="Times New Roman" panose="02020603050405020304"/>
                <a:cs typeface="Times New Roman" panose="02020603050405020304"/>
              </a:rPr>
              <a:t>bioresources</a:t>
            </a:r>
            <a:endParaRPr sz="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071" y="1179759"/>
            <a:ext cx="7499350" cy="1809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4945" marR="5080" indent="-182880" algn="just">
              <a:lnSpc>
                <a:spcPct val="150000"/>
              </a:lnSpc>
              <a:spcBef>
                <a:spcPts val="105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945" algn="l"/>
              </a:tabLst>
            </a:pPr>
            <a:r>
              <a:rPr sz="2600" dirty="0">
                <a:latin typeface="Times New Roman" panose="02020603050405020304"/>
                <a:cs typeface="Times New Roman" panose="02020603050405020304"/>
              </a:rPr>
              <a:t>Tertiary</a:t>
            </a:r>
            <a:r>
              <a:rPr sz="26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26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6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6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26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26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products</a:t>
            </a:r>
            <a:r>
              <a:rPr sz="26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20" dirty="0">
                <a:latin typeface="Times New Roman" panose="02020603050405020304"/>
                <a:cs typeface="Times New Roman" panose="02020603050405020304"/>
              </a:rPr>
              <a:t>that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2600" spc="22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undergone</a:t>
            </a:r>
            <a:r>
              <a:rPr sz="2600" spc="22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extensive</a:t>
            </a:r>
            <a:r>
              <a:rPr sz="2600" spc="22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processing</a:t>
            </a:r>
            <a:r>
              <a:rPr sz="2600" spc="229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2600" spc="21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spc="-10" dirty="0">
                <a:latin typeface="Times New Roman" panose="02020603050405020304"/>
                <a:cs typeface="Times New Roman" panose="02020603050405020304"/>
              </a:rPr>
              <a:t>synthesis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primary</a:t>
            </a:r>
            <a:r>
              <a:rPr sz="2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secondary</a:t>
            </a:r>
            <a:r>
              <a:rPr sz="2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10" dirty="0">
                <a:latin typeface="Times New Roman" panose="02020603050405020304"/>
                <a:cs typeface="Times New Roman" panose="02020603050405020304"/>
              </a:rPr>
              <a:t>bioresources.</a:t>
            </a:r>
            <a:endParaRPr sz="2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071" y="3078581"/>
            <a:ext cx="7499984" cy="2997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5080" indent="-182880" algn="just">
              <a:lnSpc>
                <a:spcPct val="150000"/>
              </a:lnSpc>
              <a:spcBef>
                <a:spcPts val="1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945" algn="l"/>
              </a:tabLst>
            </a:pP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600" spc="9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tertiary</a:t>
            </a:r>
            <a:r>
              <a:rPr sz="2600" spc="229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bioresource</a:t>
            </a:r>
            <a:r>
              <a:rPr sz="2600" spc="21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2600" spc="229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600" spc="229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bio-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2600" spc="24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material</a:t>
            </a:r>
            <a:r>
              <a:rPr sz="2600" spc="2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2600" spc="229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has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been</a:t>
            </a:r>
            <a:r>
              <a:rPr sz="2600" spc="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processed</a:t>
            </a:r>
            <a:r>
              <a:rPr sz="2600" spc="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600" spc="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transformed</a:t>
            </a:r>
            <a:r>
              <a:rPr sz="2600" spc="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600" spc="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primary</a:t>
            </a:r>
            <a:r>
              <a:rPr sz="2600" spc="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secondary</a:t>
            </a:r>
            <a:r>
              <a:rPr sz="2600" spc="4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2600" spc="4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2600" spc="4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600" spc="47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final</a:t>
            </a:r>
            <a:r>
              <a:rPr sz="2600" spc="4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product</a:t>
            </a:r>
            <a:r>
              <a:rPr sz="2600" spc="47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or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intermediate</a:t>
            </a:r>
            <a:r>
              <a:rPr sz="2600" spc="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product</a:t>
            </a:r>
            <a:r>
              <a:rPr sz="2600" spc="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600" spc="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added</a:t>
            </a:r>
            <a:r>
              <a:rPr sz="2600" spc="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value</a:t>
            </a:r>
            <a:r>
              <a:rPr sz="2600" spc="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600" spc="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6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specific </a:t>
            </a:r>
            <a:r>
              <a:rPr sz="260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functional</a:t>
            </a:r>
            <a:r>
              <a:rPr sz="2600" spc="-2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properties.</a:t>
            </a:r>
            <a:endParaRPr sz="2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252206" y="1450594"/>
            <a:ext cx="3350260" cy="1113155"/>
            <a:chOff x="8252206" y="1450594"/>
            <a:chExt cx="3350260" cy="1113155"/>
          </a:xfrm>
        </p:grpSpPr>
        <p:sp>
          <p:nvSpPr>
            <p:cNvPr id="6" name="object 6"/>
            <p:cNvSpPr/>
            <p:nvPr/>
          </p:nvSpPr>
          <p:spPr>
            <a:xfrm>
              <a:off x="8258556" y="1456944"/>
              <a:ext cx="3337560" cy="1100455"/>
            </a:xfrm>
            <a:custGeom>
              <a:avLst/>
              <a:gdLst/>
              <a:ahLst/>
              <a:cxnLst/>
              <a:rect l="l" t="t" r="r" b="b"/>
              <a:pathLst>
                <a:path w="3337559" h="1100455">
                  <a:moveTo>
                    <a:pt x="3227578" y="0"/>
                  </a:moveTo>
                  <a:lnTo>
                    <a:pt x="109982" y="0"/>
                  </a:lnTo>
                  <a:lnTo>
                    <a:pt x="67186" y="8647"/>
                  </a:lnTo>
                  <a:lnTo>
                    <a:pt x="32226" y="32226"/>
                  </a:lnTo>
                  <a:lnTo>
                    <a:pt x="8647" y="67186"/>
                  </a:lnTo>
                  <a:lnTo>
                    <a:pt x="0" y="109981"/>
                  </a:lnTo>
                  <a:lnTo>
                    <a:pt x="0" y="990345"/>
                  </a:lnTo>
                  <a:lnTo>
                    <a:pt x="8647" y="1033141"/>
                  </a:lnTo>
                  <a:lnTo>
                    <a:pt x="32226" y="1068101"/>
                  </a:lnTo>
                  <a:lnTo>
                    <a:pt x="67186" y="1091680"/>
                  </a:lnTo>
                  <a:lnTo>
                    <a:pt x="109982" y="1100327"/>
                  </a:lnTo>
                  <a:lnTo>
                    <a:pt x="3227578" y="1100327"/>
                  </a:lnTo>
                  <a:lnTo>
                    <a:pt x="3270373" y="1091680"/>
                  </a:lnTo>
                  <a:lnTo>
                    <a:pt x="3305333" y="1068101"/>
                  </a:lnTo>
                  <a:lnTo>
                    <a:pt x="3328912" y="1033141"/>
                  </a:lnTo>
                  <a:lnTo>
                    <a:pt x="3337560" y="990345"/>
                  </a:lnTo>
                  <a:lnTo>
                    <a:pt x="3337560" y="109981"/>
                  </a:lnTo>
                  <a:lnTo>
                    <a:pt x="3328912" y="67186"/>
                  </a:lnTo>
                  <a:lnTo>
                    <a:pt x="3305333" y="32226"/>
                  </a:lnTo>
                  <a:lnTo>
                    <a:pt x="3270373" y="8647"/>
                  </a:lnTo>
                  <a:lnTo>
                    <a:pt x="3227578" y="0"/>
                  </a:lnTo>
                  <a:close/>
                </a:path>
              </a:pathLst>
            </a:custGeom>
            <a:solidFill>
              <a:srgbClr val="D7B1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258556" y="1456944"/>
              <a:ext cx="3337560" cy="1100455"/>
            </a:xfrm>
            <a:custGeom>
              <a:avLst/>
              <a:gdLst/>
              <a:ahLst/>
              <a:cxnLst/>
              <a:rect l="l" t="t" r="r" b="b"/>
              <a:pathLst>
                <a:path w="3337559" h="1100455">
                  <a:moveTo>
                    <a:pt x="0" y="109981"/>
                  </a:moveTo>
                  <a:lnTo>
                    <a:pt x="8647" y="67186"/>
                  </a:lnTo>
                  <a:lnTo>
                    <a:pt x="32226" y="32226"/>
                  </a:lnTo>
                  <a:lnTo>
                    <a:pt x="67186" y="8647"/>
                  </a:lnTo>
                  <a:lnTo>
                    <a:pt x="109982" y="0"/>
                  </a:lnTo>
                  <a:lnTo>
                    <a:pt x="3227578" y="0"/>
                  </a:lnTo>
                  <a:lnTo>
                    <a:pt x="3270373" y="8647"/>
                  </a:lnTo>
                  <a:lnTo>
                    <a:pt x="3305333" y="32226"/>
                  </a:lnTo>
                  <a:lnTo>
                    <a:pt x="3328912" y="67186"/>
                  </a:lnTo>
                  <a:lnTo>
                    <a:pt x="3337560" y="109981"/>
                  </a:lnTo>
                  <a:lnTo>
                    <a:pt x="3337560" y="990345"/>
                  </a:lnTo>
                  <a:lnTo>
                    <a:pt x="3328912" y="1033141"/>
                  </a:lnTo>
                  <a:lnTo>
                    <a:pt x="3305333" y="1068101"/>
                  </a:lnTo>
                  <a:lnTo>
                    <a:pt x="3270373" y="1091680"/>
                  </a:lnTo>
                  <a:lnTo>
                    <a:pt x="3227578" y="1100327"/>
                  </a:lnTo>
                  <a:lnTo>
                    <a:pt x="109982" y="1100327"/>
                  </a:lnTo>
                  <a:lnTo>
                    <a:pt x="67186" y="1091680"/>
                  </a:lnTo>
                  <a:lnTo>
                    <a:pt x="32226" y="1068101"/>
                  </a:lnTo>
                  <a:lnTo>
                    <a:pt x="8647" y="1033141"/>
                  </a:lnTo>
                  <a:lnTo>
                    <a:pt x="0" y="990345"/>
                  </a:lnTo>
                  <a:lnTo>
                    <a:pt x="0" y="10998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8460993" y="1880362"/>
            <a:ext cx="29343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Primary</a:t>
            </a:r>
            <a:r>
              <a:rPr sz="2000" spc="-8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Bioresource:</a:t>
            </a:r>
            <a:r>
              <a:rPr sz="2000" spc="-9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rlito"/>
                <a:cs typeface="Carlito"/>
              </a:rPr>
              <a:t>Wheat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680447" y="2625851"/>
            <a:ext cx="494030" cy="413384"/>
          </a:xfrm>
          <a:custGeom>
            <a:avLst/>
            <a:gdLst/>
            <a:ahLst/>
            <a:cxnLst/>
            <a:rect l="l" t="t" r="r" b="b"/>
            <a:pathLst>
              <a:path w="494029" h="413385">
                <a:moveTo>
                  <a:pt x="394970" y="0"/>
                </a:moveTo>
                <a:lnTo>
                  <a:pt x="98805" y="0"/>
                </a:lnTo>
                <a:lnTo>
                  <a:pt x="98805" y="206501"/>
                </a:lnTo>
                <a:lnTo>
                  <a:pt x="0" y="206501"/>
                </a:lnTo>
                <a:lnTo>
                  <a:pt x="246887" y="413003"/>
                </a:lnTo>
                <a:lnTo>
                  <a:pt x="493775" y="206501"/>
                </a:lnTo>
                <a:lnTo>
                  <a:pt x="394970" y="206501"/>
                </a:lnTo>
                <a:lnTo>
                  <a:pt x="394970" y="0"/>
                </a:lnTo>
                <a:close/>
              </a:path>
            </a:pathLst>
          </a:custGeom>
          <a:solidFill>
            <a:srgbClr val="D7B15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8252206" y="3101085"/>
            <a:ext cx="3350260" cy="1113155"/>
            <a:chOff x="8252206" y="3101085"/>
            <a:chExt cx="3350260" cy="1113155"/>
          </a:xfrm>
        </p:grpSpPr>
        <p:sp>
          <p:nvSpPr>
            <p:cNvPr id="11" name="object 11"/>
            <p:cNvSpPr/>
            <p:nvPr/>
          </p:nvSpPr>
          <p:spPr>
            <a:xfrm>
              <a:off x="8258556" y="3107435"/>
              <a:ext cx="3337560" cy="1100455"/>
            </a:xfrm>
            <a:custGeom>
              <a:avLst/>
              <a:gdLst/>
              <a:ahLst/>
              <a:cxnLst/>
              <a:rect l="l" t="t" r="r" b="b"/>
              <a:pathLst>
                <a:path w="3337559" h="1100454">
                  <a:moveTo>
                    <a:pt x="3227578" y="0"/>
                  </a:moveTo>
                  <a:lnTo>
                    <a:pt x="109982" y="0"/>
                  </a:lnTo>
                  <a:lnTo>
                    <a:pt x="67186" y="8647"/>
                  </a:lnTo>
                  <a:lnTo>
                    <a:pt x="32226" y="32226"/>
                  </a:lnTo>
                  <a:lnTo>
                    <a:pt x="8647" y="67186"/>
                  </a:lnTo>
                  <a:lnTo>
                    <a:pt x="0" y="109981"/>
                  </a:lnTo>
                  <a:lnTo>
                    <a:pt x="0" y="990345"/>
                  </a:lnTo>
                  <a:lnTo>
                    <a:pt x="8647" y="1033141"/>
                  </a:lnTo>
                  <a:lnTo>
                    <a:pt x="32226" y="1068101"/>
                  </a:lnTo>
                  <a:lnTo>
                    <a:pt x="67186" y="1091680"/>
                  </a:lnTo>
                  <a:lnTo>
                    <a:pt x="109982" y="1100327"/>
                  </a:lnTo>
                  <a:lnTo>
                    <a:pt x="3227578" y="1100327"/>
                  </a:lnTo>
                  <a:lnTo>
                    <a:pt x="3270373" y="1091680"/>
                  </a:lnTo>
                  <a:lnTo>
                    <a:pt x="3305333" y="1068101"/>
                  </a:lnTo>
                  <a:lnTo>
                    <a:pt x="3328912" y="1033141"/>
                  </a:lnTo>
                  <a:lnTo>
                    <a:pt x="3337560" y="990345"/>
                  </a:lnTo>
                  <a:lnTo>
                    <a:pt x="3337560" y="109981"/>
                  </a:lnTo>
                  <a:lnTo>
                    <a:pt x="3328912" y="67186"/>
                  </a:lnTo>
                  <a:lnTo>
                    <a:pt x="3305333" y="32226"/>
                  </a:lnTo>
                  <a:lnTo>
                    <a:pt x="3270373" y="8647"/>
                  </a:lnTo>
                  <a:lnTo>
                    <a:pt x="3227578" y="0"/>
                  </a:lnTo>
                  <a:close/>
                </a:path>
              </a:pathLst>
            </a:custGeom>
            <a:solidFill>
              <a:srgbClr val="81C0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258556" y="3107435"/>
              <a:ext cx="3337560" cy="1100455"/>
            </a:xfrm>
            <a:custGeom>
              <a:avLst/>
              <a:gdLst/>
              <a:ahLst/>
              <a:cxnLst/>
              <a:rect l="l" t="t" r="r" b="b"/>
              <a:pathLst>
                <a:path w="3337559" h="1100454">
                  <a:moveTo>
                    <a:pt x="0" y="109981"/>
                  </a:moveTo>
                  <a:lnTo>
                    <a:pt x="8647" y="67186"/>
                  </a:lnTo>
                  <a:lnTo>
                    <a:pt x="32226" y="32226"/>
                  </a:lnTo>
                  <a:lnTo>
                    <a:pt x="67186" y="8647"/>
                  </a:lnTo>
                  <a:lnTo>
                    <a:pt x="109982" y="0"/>
                  </a:lnTo>
                  <a:lnTo>
                    <a:pt x="3227578" y="0"/>
                  </a:lnTo>
                  <a:lnTo>
                    <a:pt x="3270373" y="8647"/>
                  </a:lnTo>
                  <a:lnTo>
                    <a:pt x="3305333" y="32226"/>
                  </a:lnTo>
                  <a:lnTo>
                    <a:pt x="3328912" y="67186"/>
                  </a:lnTo>
                  <a:lnTo>
                    <a:pt x="3337560" y="109981"/>
                  </a:lnTo>
                  <a:lnTo>
                    <a:pt x="3337560" y="990345"/>
                  </a:lnTo>
                  <a:lnTo>
                    <a:pt x="3328912" y="1033141"/>
                  </a:lnTo>
                  <a:lnTo>
                    <a:pt x="3305333" y="1068101"/>
                  </a:lnTo>
                  <a:lnTo>
                    <a:pt x="3270373" y="1091680"/>
                  </a:lnTo>
                  <a:lnTo>
                    <a:pt x="3227578" y="1100327"/>
                  </a:lnTo>
                  <a:lnTo>
                    <a:pt x="109982" y="1100327"/>
                  </a:lnTo>
                  <a:lnTo>
                    <a:pt x="67186" y="1091680"/>
                  </a:lnTo>
                  <a:lnTo>
                    <a:pt x="32226" y="1068101"/>
                  </a:lnTo>
                  <a:lnTo>
                    <a:pt x="8647" y="1033141"/>
                  </a:lnTo>
                  <a:lnTo>
                    <a:pt x="0" y="990345"/>
                  </a:lnTo>
                  <a:lnTo>
                    <a:pt x="0" y="10998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8406130" y="3531489"/>
            <a:ext cx="30448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Secondary</a:t>
            </a:r>
            <a:r>
              <a:rPr sz="2000" spc="-5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Bioresource:</a:t>
            </a:r>
            <a:r>
              <a:rPr sz="2000" spc="-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Flour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680447" y="4276344"/>
            <a:ext cx="494030" cy="413384"/>
          </a:xfrm>
          <a:custGeom>
            <a:avLst/>
            <a:gdLst/>
            <a:ahLst/>
            <a:cxnLst/>
            <a:rect l="l" t="t" r="r" b="b"/>
            <a:pathLst>
              <a:path w="494029" h="413385">
                <a:moveTo>
                  <a:pt x="394970" y="0"/>
                </a:moveTo>
                <a:lnTo>
                  <a:pt x="98805" y="0"/>
                </a:lnTo>
                <a:lnTo>
                  <a:pt x="98805" y="206501"/>
                </a:lnTo>
                <a:lnTo>
                  <a:pt x="0" y="206501"/>
                </a:lnTo>
                <a:lnTo>
                  <a:pt x="246887" y="413003"/>
                </a:lnTo>
                <a:lnTo>
                  <a:pt x="493775" y="206501"/>
                </a:lnTo>
                <a:lnTo>
                  <a:pt x="394970" y="206501"/>
                </a:lnTo>
                <a:lnTo>
                  <a:pt x="394970" y="0"/>
                </a:lnTo>
                <a:close/>
              </a:path>
            </a:pathLst>
          </a:custGeom>
          <a:solidFill>
            <a:srgbClr val="7AA79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8252206" y="4751578"/>
            <a:ext cx="3350260" cy="1113155"/>
            <a:chOff x="8252206" y="4751578"/>
            <a:chExt cx="3350260" cy="1113155"/>
          </a:xfrm>
        </p:grpSpPr>
        <p:sp>
          <p:nvSpPr>
            <p:cNvPr id="16" name="object 16"/>
            <p:cNvSpPr/>
            <p:nvPr/>
          </p:nvSpPr>
          <p:spPr>
            <a:xfrm>
              <a:off x="8258556" y="4757928"/>
              <a:ext cx="3337560" cy="1100455"/>
            </a:xfrm>
            <a:custGeom>
              <a:avLst/>
              <a:gdLst/>
              <a:ahLst/>
              <a:cxnLst/>
              <a:rect l="l" t="t" r="r" b="b"/>
              <a:pathLst>
                <a:path w="3337559" h="1100454">
                  <a:moveTo>
                    <a:pt x="3227578" y="0"/>
                  </a:moveTo>
                  <a:lnTo>
                    <a:pt x="109982" y="0"/>
                  </a:lnTo>
                  <a:lnTo>
                    <a:pt x="67186" y="8647"/>
                  </a:lnTo>
                  <a:lnTo>
                    <a:pt x="32226" y="32226"/>
                  </a:lnTo>
                  <a:lnTo>
                    <a:pt x="8647" y="67186"/>
                  </a:lnTo>
                  <a:lnTo>
                    <a:pt x="0" y="109982"/>
                  </a:lnTo>
                  <a:lnTo>
                    <a:pt x="0" y="990295"/>
                  </a:lnTo>
                  <a:lnTo>
                    <a:pt x="8647" y="1033124"/>
                  </a:lnTo>
                  <a:lnTo>
                    <a:pt x="32226" y="1068100"/>
                  </a:lnTo>
                  <a:lnTo>
                    <a:pt x="67186" y="1091681"/>
                  </a:lnTo>
                  <a:lnTo>
                    <a:pt x="109982" y="1100328"/>
                  </a:lnTo>
                  <a:lnTo>
                    <a:pt x="3227578" y="1100328"/>
                  </a:lnTo>
                  <a:lnTo>
                    <a:pt x="3270373" y="1091681"/>
                  </a:lnTo>
                  <a:lnTo>
                    <a:pt x="3305333" y="1068100"/>
                  </a:lnTo>
                  <a:lnTo>
                    <a:pt x="3328912" y="1033124"/>
                  </a:lnTo>
                  <a:lnTo>
                    <a:pt x="3337560" y="990295"/>
                  </a:lnTo>
                  <a:lnTo>
                    <a:pt x="3337560" y="109982"/>
                  </a:lnTo>
                  <a:lnTo>
                    <a:pt x="3328912" y="67186"/>
                  </a:lnTo>
                  <a:lnTo>
                    <a:pt x="3305333" y="32226"/>
                  </a:lnTo>
                  <a:lnTo>
                    <a:pt x="3270373" y="8647"/>
                  </a:lnTo>
                  <a:lnTo>
                    <a:pt x="3227578" y="0"/>
                  </a:lnTo>
                  <a:close/>
                </a:path>
              </a:pathLst>
            </a:custGeom>
            <a:solidFill>
              <a:srgbClr val="7AA79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258556" y="4757928"/>
              <a:ext cx="3337560" cy="1100455"/>
            </a:xfrm>
            <a:custGeom>
              <a:avLst/>
              <a:gdLst/>
              <a:ahLst/>
              <a:cxnLst/>
              <a:rect l="l" t="t" r="r" b="b"/>
              <a:pathLst>
                <a:path w="3337559" h="1100454">
                  <a:moveTo>
                    <a:pt x="0" y="109982"/>
                  </a:moveTo>
                  <a:lnTo>
                    <a:pt x="8647" y="67186"/>
                  </a:lnTo>
                  <a:lnTo>
                    <a:pt x="32226" y="32226"/>
                  </a:lnTo>
                  <a:lnTo>
                    <a:pt x="67186" y="8647"/>
                  </a:lnTo>
                  <a:lnTo>
                    <a:pt x="109982" y="0"/>
                  </a:lnTo>
                  <a:lnTo>
                    <a:pt x="3227578" y="0"/>
                  </a:lnTo>
                  <a:lnTo>
                    <a:pt x="3270373" y="8647"/>
                  </a:lnTo>
                  <a:lnTo>
                    <a:pt x="3305333" y="32226"/>
                  </a:lnTo>
                  <a:lnTo>
                    <a:pt x="3328912" y="67186"/>
                  </a:lnTo>
                  <a:lnTo>
                    <a:pt x="3337560" y="109982"/>
                  </a:lnTo>
                  <a:lnTo>
                    <a:pt x="3337560" y="990295"/>
                  </a:lnTo>
                  <a:lnTo>
                    <a:pt x="3328912" y="1033124"/>
                  </a:lnTo>
                  <a:lnTo>
                    <a:pt x="3305333" y="1068100"/>
                  </a:lnTo>
                  <a:lnTo>
                    <a:pt x="3270373" y="1091681"/>
                  </a:lnTo>
                  <a:lnTo>
                    <a:pt x="3227578" y="1100328"/>
                  </a:lnTo>
                  <a:lnTo>
                    <a:pt x="109982" y="1100328"/>
                  </a:lnTo>
                  <a:lnTo>
                    <a:pt x="67186" y="1091681"/>
                  </a:lnTo>
                  <a:lnTo>
                    <a:pt x="32226" y="1068100"/>
                  </a:lnTo>
                  <a:lnTo>
                    <a:pt x="8647" y="1033124"/>
                  </a:lnTo>
                  <a:lnTo>
                    <a:pt x="0" y="990295"/>
                  </a:lnTo>
                  <a:lnTo>
                    <a:pt x="0" y="10998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8514333" y="5181676"/>
            <a:ext cx="28282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FFFFF"/>
                </a:solidFill>
                <a:latin typeface="Carlito"/>
                <a:cs typeface="Carlito"/>
              </a:rPr>
              <a:t>Tertiary</a:t>
            </a:r>
            <a:r>
              <a:rPr sz="2000" spc="-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Bioresource:</a:t>
            </a:r>
            <a:r>
              <a:rPr sz="2000" spc="-5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rlito"/>
                <a:cs typeface="Carlito"/>
              </a:rPr>
              <a:t>Bread</a:t>
            </a:r>
            <a:endParaRPr sz="2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185">
              <a:lnSpc>
                <a:spcPct val="100000"/>
              </a:lnSpc>
              <a:spcBef>
                <a:spcPts val="100"/>
              </a:spcBef>
            </a:pPr>
            <a:r>
              <a:rPr sz="3600" b="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Characteristics</a:t>
            </a:r>
            <a:r>
              <a:rPr sz="3600" b="0" u="sng" spc="-1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b="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3600" b="0" u="sng" spc="-1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b="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tertiary</a:t>
            </a:r>
            <a:r>
              <a:rPr sz="3600" b="0" u="sng" spc="-1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b="0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bioresources</a:t>
            </a:r>
            <a:endParaRPr sz="3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1535684"/>
            <a:ext cx="9007475" cy="2929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310" indent="-181610">
              <a:lnSpc>
                <a:spcPct val="100000"/>
              </a:lnSpc>
              <a:spcBef>
                <a:spcPts val="1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processed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synthesized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secondary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primary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bioresources.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20"/>
              </a:spcBef>
              <a:buClr>
                <a:srgbClr val="252525"/>
              </a:buClr>
              <a:buFont typeface="Arial" panose="020B0604020202020204"/>
              <a:buChar char="◦"/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194310" indent="-181610">
              <a:lnSpc>
                <a:spcPct val="100000"/>
              </a:lnSpc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specialized</a:t>
            </a:r>
            <a:r>
              <a:rPr sz="2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applications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various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industries.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20"/>
              </a:spcBef>
              <a:buClr>
                <a:srgbClr val="252525"/>
              </a:buClr>
              <a:buFont typeface="Arial" panose="020B0604020202020204"/>
              <a:buChar char="◦"/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194945" indent="-182245">
              <a:lnSpc>
                <a:spcPct val="100000"/>
              </a:lnSpc>
              <a:buClr>
                <a:srgbClr val="252525"/>
              </a:buClr>
              <a:buFont typeface="Arial" panose="020B0604020202020204"/>
              <a:buChar char="◦"/>
              <a:tabLst>
                <a:tab pos="19494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involves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complex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processing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often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biotechnological</a:t>
            </a:r>
            <a:r>
              <a:rPr sz="2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methods.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25"/>
              </a:spcBef>
              <a:buClr>
                <a:srgbClr val="252525"/>
              </a:buClr>
              <a:buFont typeface="Arial" panose="020B0604020202020204"/>
              <a:buChar char="◦"/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194310" indent="-181610">
              <a:lnSpc>
                <a:spcPct val="100000"/>
              </a:lnSpc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higher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complexity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specificity</a:t>
            </a:r>
            <a:r>
              <a:rPr sz="2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applications.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2782" y="414019"/>
            <a:ext cx="50888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Quaternary</a:t>
            </a:r>
            <a:r>
              <a:rPr sz="4000" b="0" u="sng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b="0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Bioresources</a:t>
            </a:r>
            <a:endParaRPr sz="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4945" marR="5080" indent="-182880" algn="just">
              <a:lnSpc>
                <a:spcPct val="150000"/>
              </a:lnSpc>
              <a:spcBef>
                <a:spcPts val="105"/>
              </a:spcBef>
              <a:buSzPct val="63000"/>
              <a:buFont typeface="Arial" panose="020B0604020202020204"/>
              <a:buChar char="◦"/>
              <a:tabLst>
                <a:tab pos="194945" algn="l"/>
                <a:tab pos="235585" algn="l"/>
              </a:tabLst>
            </a:pPr>
            <a:r>
              <a:rPr dirty="0">
                <a:solidFill>
                  <a:srgbClr val="252525"/>
                </a:solidFill>
              </a:rPr>
              <a:t>	</a:t>
            </a:r>
            <a:r>
              <a:rPr dirty="0"/>
              <a:t>Quaternary</a:t>
            </a:r>
            <a:r>
              <a:rPr spc="520" dirty="0"/>
              <a:t> </a:t>
            </a:r>
            <a:r>
              <a:rPr dirty="0"/>
              <a:t>bioresources</a:t>
            </a:r>
            <a:r>
              <a:rPr spc="525" dirty="0"/>
              <a:t> </a:t>
            </a:r>
            <a:r>
              <a:rPr dirty="0"/>
              <a:t>are</a:t>
            </a:r>
            <a:r>
              <a:rPr spc="520" dirty="0"/>
              <a:t> </a:t>
            </a:r>
            <a:r>
              <a:rPr dirty="0"/>
              <a:t>advanced</a:t>
            </a:r>
            <a:r>
              <a:rPr spc="530" dirty="0"/>
              <a:t> </a:t>
            </a:r>
            <a:r>
              <a:rPr spc="-10" dirty="0"/>
              <a:t>bioresources </a:t>
            </a:r>
            <a:r>
              <a:rPr dirty="0"/>
              <a:t>that</a:t>
            </a:r>
            <a:r>
              <a:rPr spc="525" dirty="0"/>
              <a:t>  </a:t>
            </a:r>
            <a:r>
              <a:rPr dirty="0"/>
              <a:t>involve</a:t>
            </a:r>
            <a:r>
              <a:rPr spc="525" dirty="0"/>
              <a:t>  </a:t>
            </a:r>
            <a:r>
              <a:rPr dirty="0"/>
              <a:t>the</a:t>
            </a:r>
            <a:r>
              <a:rPr spc="530" dirty="0"/>
              <a:t>  </a:t>
            </a:r>
            <a:r>
              <a:rPr dirty="0"/>
              <a:t>use</a:t>
            </a:r>
            <a:r>
              <a:rPr spc="520" dirty="0"/>
              <a:t>  </a:t>
            </a:r>
            <a:r>
              <a:rPr dirty="0"/>
              <a:t>of</a:t>
            </a:r>
            <a:r>
              <a:rPr spc="525" dirty="0"/>
              <a:t>  </a:t>
            </a:r>
            <a:r>
              <a:rPr dirty="0"/>
              <a:t>biotechnological</a:t>
            </a:r>
            <a:r>
              <a:rPr spc="520" dirty="0"/>
              <a:t>  </a:t>
            </a:r>
            <a:r>
              <a:rPr spc="-25" dirty="0"/>
              <a:t>and </a:t>
            </a:r>
            <a:r>
              <a:rPr dirty="0"/>
              <a:t>bioengineering</a:t>
            </a:r>
            <a:r>
              <a:rPr spc="405" dirty="0"/>
              <a:t> </a:t>
            </a:r>
            <a:r>
              <a:rPr dirty="0"/>
              <a:t>innovations</a:t>
            </a:r>
            <a:r>
              <a:rPr spc="409" dirty="0"/>
              <a:t> </a:t>
            </a:r>
            <a:r>
              <a:rPr dirty="0"/>
              <a:t>to</a:t>
            </a:r>
            <a:r>
              <a:rPr spc="405" dirty="0"/>
              <a:t> </a:t>
            </a:r>
            <a:r>
              <a:rPr dirty="0"/>
              <a:t>develop</a:t>
            </a:r>
            <a:r>
              <a:rPr spc="405" dirty="0"/>
              <a:t> </a:t>
            </a:r>
            <a:r>
              <a:rPr dirty="0"/>
              <a:t>and</a:t>
            </a:r>
            <a:r>
              <a:rPr spc="405" dirty="0"/>
              <a:t> </a:t>
            </a:r>
            <a:r>
              <a:rPr spc="-10" dirty="0"/>
              <a:t>optimize </a:t>
            </a:r>
            <a:r>
              <a:rPr dirty="0"/>
              <a:t>biological</a:t>
            </a:r>
            <a:r>
              <a:rPr spc="-40" dirty="0"/>
              <a:t> </a:t>
            </a:r>
            <a:r>
              <a:rPr dirty="0"/>
              <a:t>processes</a:t>
            </a:r>
            <a:r>
              <a:rPr spc="-1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spc="-10" dirty="0"/>
              <a:t>products.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722782" y="3534917"/>
            <a:ext cx="68097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 algn="just">
              <a:lnSpc>
                <a:spcPct val="150000"/>
              </a:lnSpc>
              <a:spcBef>
                <a:spcPts val="1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94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2400" spc="365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2400" spc="365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often</a:t>
            </a:r>
            <a:r>
              <a:rPr sz="2400" spc="36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include</a:t>
            </a:r>
            <a:r>
              <a:rPr sz="2400" spc="365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genetically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modified</a:t>
            </a:r>
            <a:r>
              <a:rPr sz="2400" spc="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organisms,  bioinformatics</a:t>
            </a:r>
            <a:r>
              <a:rPr sz="2400" spc="5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tools,</a:t>
            </a:r>
            <a:r>
              <a:rPr sz="2400" spc="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synthetic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biology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applications,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advanced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bioproducts.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610856" y="755904"/>
            <a:ext cx="4015740" cy="254355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610856" y="3465576"/>
            <a:ext cx="4015740" cy="2807335"/>
          </a:xfrm>
          <a:custGeom>
            <a:avLst/>
            <a:gdLst/>
            <a:ahLst/>
            <a:cxnLst/>
            <a:rect l="l" t="t" r="r" b="b"/>
            <a:pathLst>
              <a:path w="4015740" h="2807335">
                <a:moveTo>
                  <a:pt x="0" y="2807208"/>
                </a:moveTo>
                <a:lnTo>
                  <a:pt x="4015740" y="2807208"/>
                </a:lnTo>
                <a:lnTo>
                  <a:pt x="4015740" y="0"/>
                </a:lnTo>
                <a:lnTo>
                  <a:pt x="0" y="0"/>
                </a:lnTo>
                <a:lnTo>
                  <a:pt x="0" y="2807208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702550" y="3436467"/>
            <a:ext cx="3846829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36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GMO</a:t>
            </a:r>
            <a:r>
              <a:rPr sz="2000" spc="365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purple</a:t>
            </a:r>
            <a:r>
              <a:rPr sz="2000" spc="36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tomato</a:t>
            </a:r>
            <a:r>
              <a:rPr sz="2000" spc="365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is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genetically</a:t>
            </a:r>
            <a:r>
              <a:rPr sz="2000" spc="4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engineered</a:t>
            </a:r>
            <a:r>
              <a:rPr sz="2000" spc="4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4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2000" spc="4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high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levels</a:t>
            </a:r>
            <a:r>
              <a:rPr sz="2000" spc="16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16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anthocyanins,</a:t>
            </a:r>
            <a:r>
              <a:rPr sz="2000" spc="17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2000" spc="17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are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antioxidants</a:t>
            </a:r>
            <a:r>
              <a:rPr sz="20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2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give</a:t>
            </a:r>
            <a:r>
              <a:rPr sz="2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its</a:t>
            </a:r>
            <a:r>
              <a:rPr sz="20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distinctive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purple</a:t>
            </a:r>
            <a:r>
              <a:rPr sz="2000" spc="2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color</a:t>
            </a:r>
            <a:r>
              <a:rPr sz="2000" spc="2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204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potentially</a:t>
            </a:r>
            <a:r>
              <a:rPr sz="2000" spc="204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offer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additional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health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benefits.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844" y="733120"/>
            <a:ext cx="87649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Characteristics</a:t>
            </a:r>
            <a:r>
              <a:rPr sz="4000" b="0" u="sng" spc="-1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b="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4000" b="0" u="sng" spc="-1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b="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quarternary</a:t>
            </a:r>
            <a:r>
              <a:rPr sz="4000" b="0" u="sng" spc="-1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b="0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bioresources</a:t>
            </a:r>
            <a:endParaRPr sz="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1978278"/>
            <a:ext cx="9768205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310" indent="-181610">
              <a:lnSpc>
                <a:spcPct val="100000"/>
              </a:lnSpc>
              <a:spcBef>
                <a:spcPts val="1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Involves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knowledge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information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about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bioresources.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20"/>
              </a:spcBef>
              <a:buClr>
                <a:srgbClr val="252525"/>
              </a:buClr>
              <a:buFont typeface="Arial" panose="020B0604020202020204"/>
              <a:buChar char="◦"/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194310" indent="-181610">
              <a:lnSpc>
                <a:spcPct val="100000"/>
              </a:lnSpc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development,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innovation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bioresource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applications.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20"/>
              </a:spcBef>
              <a:buClr>
                <a:srgbClr val="252525"/>
              </a:buClr>
              <a:buFont typeface="Arial" panose="020B0604020202020204"/>
              <a:buChar char="◦"/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194310" indent="-181610">
              <a:lnSpc>
                <a:spcPct val="100000"/>
              </a:lnSpc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requires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advanced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technological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informational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processing.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37378" y="583437"/>
            <a:ext cx="1555115" cy="1016000"/>
            <a:chOff x="5437378" y="583437"/>
            <a:chExt cx="1555115" cy="1016000"/>
          </a:xfrm>
        </p:grpSpPr>
        <p:sp>
          <p:nvSpPr>
            <p:cNvPr id="3" name="object 3"/>
            <p:cNvSpPr/>
            <p:nvPr/>
          </p:nvSpPr>
          <p:spPr>
            <a:xfrm>
              <a:off x="5443728" y="589787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5" h="1003300">
                  <a:moveTo>
                    <a:pt x="1375155" y="0"/>
                  </a:moveTo>
                  <a:lnTo>
                    <a:pt x="167132" y="0"/>
                  </a:lnTo>
                  <a:lnTo>
                    <a:pt x="122693" y="5968"/>
                  </a:lnTo>
                  <a:lnTo>
                    <a:pt x="82766" y="22812"/>
                  </a:lnTo>
                  <a:lnTo>
                    <a:pt x="48942" y="48942"/>
                  </a:lnTo>
                  <a:lnTo>
                    <a:pt x="22812" y="82766"/>
                  </a:lnTo>
                  <a:lnTo>
                    <a:pt x="5968" y="122693"/>
                  </a:lnTo>
                  <a:lnTo>
                    <a:pt x="0" y="167132"/>
                  </a:lnTo>
                  <a:lnTo>
                    <a:pt x="0" y="835660"/>
                  </a:lnTo>
                  <a:lnTo>
                    <a:pt x="5968" y="880098"/>
                  </a:lnTo>
                  <a:lnTo>
                    <a:pt x="22812" y="920025"/>
                  </a:lnTo>
                  <a:lnTo>
                    <a:pt x="48942" y="953849"/>
                  </a:lnTo>
                  <a:lnTo>
                    <a:pt x="82766" y="979979"/>
                  </a:lnTo>
                  <a:lnTo>
                    <a:pt x="122693" y="996823"/>
                  </a:lnTo>
                  <a:lnTo>
                    <a:pt x="167132" y="1002791"/>
                  </a:lnTo>
                  <a:lnTo>
                    <a:pt x="1375155" y="1002791"/>
                  </a:lnTo>
                  <a:lnTo>
                    <a:pt x="1419594" y="996823"/>
                  </a:lnTo>
                  <a:lnTo>
                    <a:pt x="1459521" y="979979"/>
                  </a:lnTo>
                  <a:lnTo>
                    <a:pt x="1493345" y="953849"/>
                  </a:lnTo>
                  <a:lnTo>
                    <a:pt x="1519475" y="920025"/>
                  </a:lnTo>
                  <a:lnTo>
                    <a:pt x="1536319" y="880098"/>
                  </a:lnTo>
                  <a:lnTo>
                    <a:pt x="1542288" y="835660"/>
                  </a:lnTo>
                  <a:lnTo>
                    <a:pt x="1542288" y="167132"/>
                  </a:lnTo>
                  <a:lnTo>
                    <a:pt x="1536319" y="122693"/>
                  </a:lnTo>
                  <a:lnTo>
                    <a:pt x="1519475" y="82766"/>
                  </a:lnTo>
                  <a:lnTo>
                    <a:pt x="1493345" y="48942"/>
                  </a:lnTo>
                  <a:lnTo>
                    <a:pt x="1459521" y="22812"/>
                  </a:lnTo>
                  <a:lnTo>
                    <a:pt x="1419594" y="5968"/>
                  </a:lnTo>
                  <a:lnTo>
                    <a:pt x="1375155" y="0"/>
                  </a:lnTo>
                  <a:close/>
                </a:path>
              </a:pathLst>
            </a:custGeom>
            <a:solidFill>
              <a:srgbClr val="DD80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443728" y="589787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5" h="1003300">
                  <a:moveTo>
                    <a:pt x="0" y="167132"/>
                  </a:moveTo>
                  <a:lnTo>
                    <a:pt x="5968" y="122693"/>
                  </a:lnTo>
                  <a:lnTo>
                    <a:pt x="22812" y="82766"/>
                  </a:lnTo>
                  <a:lnTo>
                    <a:pt x="48942" y="48942"/>
                  </a:lnTo>
                  <a:lnTo>
                    <a:pt x="82766" y="22812"/>
                  </a:lnTo>
                  <a:lnTo>
                    <a:pt x="122693" y="5968"/>
                  </a:lnTo>
                  <a:lnTo>
                    <a:pt x="167132" y="0"/>
                  </a:lnTo>
                  <a:lnTo>
                    <a:pt x="1375155" y="0"/>
                  </a:lnTo>
                  <a:lnTo>
                    <a:pt x="1419594" y="5968"/>
                  </a:lnTo>
                  <a:lnTo>
                    <a:pt x="1459521" y="22812"/>
                  </a:lnTo>
                  <a:lnTo>
                    <a:pt x="1493345" y="48942"/>
                  </a:lnTo>
                  <a:lnTo>
                    <a:pt x="1519475" y="82766"/>
                  </a:lnTo>
                  <a:lnTo>
                    <a:pt x="1536319" y="122693"/>
                  </a:lnTo>
                  <a:lnTo>
                    <a:pt x="1542288" y="167132"/>
                  </a:lnTo>
                  <a:lnTo>
                    <a:pt x="1542288" y="835660"/>
                  </a:lnTo>
                  <a:lnTo>
                    <a:pt x="1536319" y="880098"/>
                  </a:lnTo>
                  <a:lnTo>
                    <a:pt x="1519475" y="920025"/>
                  </a:lnTo>
                  <a:lnTo>
                    <a:pt x="1493345" y="953849"/>
                  </a:lnTo>
                  <a:lnTo>
                    <a:pt x="1459521" y="979979"/>
                  </a:lnTo>
                  <a:lnTo>
                    <a:pt x="1419594" y="996823"/>
                  </a:lnTo>
                  <a:lnTo>
                    <a:pt x="1375155" y="1002791"/>
                  </a:lnTo>
                  <a:lnTo>
                    <a:pt x="167132" y="1002791"/>
                  </a:lnTo>
                  <a:lnTo>
                    <a:pt x="122693" y="996823"/>
                  </a:lnTo>
                  <a:lnTo>
                    <a:pt x="82766" y="979979"/>
                  </a:lnTo>
                  <a:lnTo>
                    <a:pt x="48942" y="953849"/>
                  </a:lnTo>
                  <a:lnTo>
                    <a:pt x="22812" y="920025"/>
                  </a:lnTo>
                  <a:lnTo>
                    <a:pt x="5968" y="880098"/>
                  </a:lnTo>
                  <a:lnTo>
                    <a:pt x="0" y="835660"/>
                  </a:lnTo>
                  <a:lnTo>
                    <a:pt x="0" y="1671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5574284" y="852677"/>
            <a:ext cx="1281430" cy="45783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30480">
              <a:lnSpc>
                <a:spcPct val="102000"/>
              </a:lnSpc>
              <a:spcBef>
                <a:spcPts val="65"/>
              </a:spcBef>
            </a:pP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As</a:t>
            </a:r>
            <a:r>
              <a:rPr sz="1400" spc="-5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raw</a:t>
            </a:r>
            <a:r>
              <a:rPr sz="1400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materials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for</a:t>
            </a:r>
            <a:r>
              <a:rPr sz="14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food</a:t>
            </a:r>
            <a:r>
              <a:rPr sz="14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products</a:t>
            </a:r>
            <a:endParaRPr sz="140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992111" y="1221105"/>
            <a:ext cx="2044064" cy="1557655"/>
            <a:chOff x="6992111" y="1221105"/>
            <a:chExt cx="2044064" cy="1557655"/>
          </a:xfrm>
        </p:grpSpPr>
        <p:sp>
          <p:nvSpPr>
            <p:cNvPr id="7" name="object 7"/>
            <p:cNvSpPr/>
            <p:nvPr/>
          </p:nvSpPr>
          <p:spPr>
            <a:xfrm>
              <a:off x="6995286" y="1224280"/>
              <a:ext cx="867410" cy="538480"/>
            </a:xfrm>
            <a:custGeom>
              <a:avLst/>
              <a:gdLst/>
              <a:ahLst/>
              <a:cxnLst/>
              <a:rect l="l" t="t" r="r" b="b"/>
              <a:pathLst>
                <a:path w="867409" h="538480">
                  <a:moveTo>
                    <a:pt x="0" y="0"/>
                  </a:moveTo>
                  <a:lnTo>
                    <a:pt x="48528" y="17610"/>
                  </a:lnTo>
                  <a:lnTo>
                    <a:pt x="96604" y="36257"/>
                  </a:lnTo>
                  <a:lnTo>
                    <a:pt x="144214" y="55933"/>
                  </a:lnTo>
                  <a:lnTo>
                    <a:pt x="191342" y="76627"/>
                  </a:lnTo>
                  <a:lnTo>
                    <a:pt x="237972" y="98329"/>
                  </a:lnTo>
                  <a:lnTo>
                    <a:pt x="284089" y="121029"/>
                  </a:lnTo>
                  <a:lnTo>
                    <a:pt x="329677" y="144718"/>
                  </a:lnTo>
                  <a:lnTo>
                    <a:pt x="374723" y="169385"/>
                  </a:lnTo>
                  <a:lnTo>
                    <a:pt x="419209" y="195020"/>
                  </a:lnTo>
                  <a:lnTo>
                    <a:pt x="463121" y="221614"/>
                  </a:lnTo>
                  <a:lnTo>
                    <a:pt x="506443" y="249157"/>
                  </a:lnTo>
                  <a:lnTo>
                    <a:pt x="549161" y="277639"/>
                  </a:lnTo>
                  <a:lnTo>
                    <a:pt x="591258" y="307049"/>
                  </a:lnTo>
                  <a:lnTo>
                    <a:pt x="632719" y="337379"/>
                  </a:lnTo>
                  <a:lnTo>
                    <a:pt x="673530" y="368617"/>
                  </a:lnTo>
                  <a:lnTo>
                    <a:pt x="713674" y="400755"/>
                  </a:lnTo>
                  <a:lnTo>
                    <a:pt x="753137" y="433781"/>
                  </a:lnTo>
                  <a:lnTo>
                    <a:pt x="791903" y="467688"/>
                  </a:lnTo>
                  <a:lnTo>
                    <a:pt x="829957" y="502463"/>
                  </a:lnTo>
                  <a:lnTo>
                    <a:pt x="867283" y="538099"/>
                  </a:lnTo>
                </a:path>
              </a:pathLst>
            </a:custGeom>
            <a:ln w="6350">
              <a:solidFill>
                <a:srgbClr val="DD804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487411" y="1769363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5" h="1003300">
                  <a:moveTo>
                    <a:pt x="1375156" y="0"/>
                  </a:moveTo>
                  <a:lnTo>
                    <a:pt x="167132" y="0"/>
                  </a:lnTo>
                  <a:lnTo>
                    <a:pt x="122693" y="5968"/>
                  </a:lnTo>
                  <a:lnTo>
                    <a:pt x="82766" y="22812"/>
                  </a:lnTo>
                  <a:lnTo>
                    <a:pt x="48942" y="48942"/>
                  </a:lnTo>
                  <a:lnTo>
                    <a:pt x="22812" y="82766"/>
                  </a:lnTo>
                  <a:lnTo>
                    <a:pt x="5968" y="122693"/>
                  </a:lnTo>
                  <a:lnTo>
                    <a:pt x="0" y="167132"/>
                  </a:lnTo>
                  <a:lnTo>
                    <a:pt x="0" y="835660"/>
                  </a:lnTo>
                  <a:lnTo>
                    <a:pt x="5968" y="880098"/>
                  </a:lnTo>
                  <a:lnTo>
                    <a:pt x="22812" y="920025"/>
                  </a:lnTo>
                  <a:lnTo>
                    <a:pt x="48942" y="953849"/>
                  </a:lnTo>
                  <a:lnTo>
                    <a:pt x="82766" y="979979"/>
                  </a:lnTo>
                  <a:lnTo>
                    <a:pt x="122693" y="996823"/>
                  </a:lnTo>
                  <a:lnTo>
                    <a:pt x="167132" y="1002791"/>
                  </a:lnTo>
                  <a:lnTo>
                    <a:pt x="1375156" y="1002791"/>
                  </a:lnTo>
                  <a:lnTo>
                    <a:pt x="1419594" y="996823"/>
                  </a:lnTo>
                  <a:lnTo>
                    <a:pt x="1459521" y="979979"/>
                  </a:lnTo>
                  <a:lnTo>
                    <a:pt x="1493345" y="953849"/>
                  </a:lnTo>
                  <a:lnTo>
                    <a:pt x="1519475" y="920025"/>
                  </a:lnTo>
                  <a:lnTo>
                    <a:pt x="1536319" y="880098"/>
                  </a:lnTo>
                  <a:lnTo>
                    <a:pt x="1542288" y="835660"/>
                  </a:lnTo>
                  <a:lnTo>
                    <a:pt x="1542288" y="167132"/>
                  </a:lnTo>
                  <a:lnTo>
                    <a:pt x="1536319" y="122693"/>
                  </a:lnTo>
                  <a:lnTo>
                    <a:pt x="1519475" y="82766"/>
                  </a:lnTo>
                  <a:lnTo>
                    <a:pt x="1493345" y="48942"/>
                  </a:lnTo>
                  <a:lnTo>
                    <a:pt x="1459521" y="22812"/>
                  </a:lnTo>
                  <a:lnTo>
                    <a:pt x="1419594" y="5968"/>
                  </a:lnTo>
                  <a:lnTo>
                    <a:pt x="1375156" y="0"/>
                  </a:lnTo>
                  <a:close/>
                </a:path>
              </a:pathLst>
            </a:custGeom>
            <a:solidFill>
              <a:srgbClr val="A4AB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487411" y="1769363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5" h="1003300">
                  <a:moveTo>
                    <a:pt x="0" y="167132"/>
                  </a:moveTo>
                  <a:lnTo>
                    <a:pt x="5968" y="122693"/>
                  </a:lnTo>
                  <a:lnTo>
                    <a:pt x="22812" y="82766"/>
                  </a:lnTo>
                  <a:lnTo>
                    <a:pt x="48942" y="48942"/>
                  </a:lnTo>
                  <a:lnTo>
                    <a:pt x="82766" y="22812"/>
                  </a:lnTo>
                  <a:lnTo>
                    <a:pt x="122693" y="5968"/>
                  </a:lnTo>
                  <a:lnTo>
                    <a:pt x="167132" y="0"/>
                  </a:lnTo>
                  <a:lnTo>
                    <a:pt x="1375156" y="0"/>
                  </a:lnTo>
                  <a:lnTo>
                    <a:pt x="1419594" y="5968"/>
                  </a:lnTo>
                  <a:lnTo>
                    <a:pt x="1459521" y="22812"/>
                  </a:lnTo>
                  <a:lnTo>
                    <a:pt x="1493345" y="48942"/>
                  </a:lnTo>
                  <a:lnTo>
                    <a:pt x="1519475" y="82766"/>
                  </a:lnTo>
                  <a:lnTo>
                    <a:pt x="1536319" y="122693"/>
                  </a:lnTo>
                  <a:lnTo>
                    <a:pt x="1542288" y="167132"/>
                  </a:lnTo>
                  <a:lnTo>
                    <a:pt x="1542288" y="835660"/>
                  </a:lnTo>
                  <a:lnTo>
                    <a:pt x="1536319" y="880098"/>
                  </a:lnTo>
                  <a:lnTo>
                    <a:pt x="1519475" y="920025"/>
                  </a:lnTo>
                  <a:lnTo>
                    <a:pt x="1493345" y="953849"/>
                  </a:lnTo>
                  <a:lnTo>
                    <a:pt x="1459521" y="979979"/>
                  </a:lnTo>
                  <a:lnTo>
                    <a:pt x="1419594" y="996823"/>
                  </a:lnTo>
                  <a:lnTo>
                    <a:pt x="1375156" y="1002791"/>
                  </a:lnTo>
                  <a:lnTo>
                    <a:pt x="167132" y="1002791"/>
                  </a:lnTo>
                  <a:lnTo>
                    <a:pt x="122693" y="996823"/>
                  </a:lnTo>
                  <a:lnTo>
                    <a:pt x="82766" y="979979"/>
                  </a:lnTo>
                  <a:lnTo>
                    <a:pt x="48942" y="953849"/>
                  </a:lnTo>
                  <a:lnTo>
                    <a:pt x="22812" y="920025"/>
                  </a:lnTo>
                  <a:lnTo>
                    <a:pt x="5968" y="880098"/>
                  </a:lnTo>
                  <a:lnTo>
                    <a:pt x="0" y="835660"/>
                  </a:lnTo>
                  <a:lnTo>
                    <a:pt x="0" y="1671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753857" y="2158365"/>
            <a:ext cx="1008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Biopreservation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481061" y="2782570"/>
            <a:ext cx="1555115" cy="2357120"/>
            <a:chOff x="7481061" y="2782570"/>
            <a:chExt cx="1555115" cy="2357120"/>
          </a:xfrm>
        </p:grpSpPr>
        <p:sp>
          <p:nvSpPr>
            <p:cNvPr id="12" name="object 12"/>
            <p:cNvSpPr/>
            <p:nvPr/>
          </p:nvSpPr>
          <p:spPr>
            <a:xfrm>
              <a:off x="8478265" y="2785745"/>
              <a:ext cx="95885" cy="1330960"/>
            </a:xfrm>
            <a:custGeom>
              <a:avLst/>
              <a:gdLst/>
              <a:ahLst/>
              <a:cxnLst/>
              <a:rect l="l" t="t" r="r" b="b"/>
              <a:pathLst>
                <a:path w="95884" h="1330960">
                  <a:moveTo>
                    <a:pt x="0" y="0"/>
                  </a:moveTo>
                  <a:lnTo>
                    <a:pt x="13656" y="48371"/>
                  </a:lnTo>
                  <a:lnTo>
                    <a:pt x="26262" y="96953"/>
                  </a:lnTo>
                  <a:lnTo>
                    <a:pt x="37817" y="145729"/>
                  </a:lnTo>
                  <a:lnTo>
                    <a:pt x="48322" y="194682"/>
                  </a:lnTo>
                  <a:lnTo>
                    <a:pt x="57777" y="243796"/>
                  </a:lnTo>
                  <a:lnTo>
                    <a:pt x="66181" y="293053"/>
                  </a:lnTo>
                  <a:lnTo>
                    <a:pt x="73534" y="342437"/>
                  </a:lnTo>
                  <a:lnTo>
                    <a:pt x="79837" y="391931"/>
                  </a:lnTo>
                  <a:lnTo>
                    <a:pt x="85089" y="441517"/>
                  </a:lnTo>
                  <a:lnTo>
                    <a:pt x="89291" y="491180"/>
                  </a:lnTo>
                  <a:lnTo>
                    <a:pt x="92443" y="540901"/>
                  </a:lnTo>
                  <a:lnTo>
                    <a:pt x="94544" y="590665"/>
                  </a:lnTo>
                  <a:lnTo>
                    <a:pt x="95594" y="640454"/>
                  </a:lnTo>
                  <a:lnTo>
                    <a:pt x="95594" y="690251"/>
                  </a:lnTo>
                  <a:lnTo>
                    <a:pt x="94544" y="740040"/>
                  </a:lnTo>
                  <a:lnTo>
                    <a:pt x="92443" y="789804"/>
                  </a:lnTo>
                  <a:lnTo>
                    <a:pt x="89291" y="839525"/>
                  </a:lnTo>
                  <a:lnTo>
                    <a:pt x="85089" y="889188"/>
                  </a:lnTo>
                  <a:lnTo>
                    <a:pt x="79837" y="938774"/>
                  </a:lnTo>
                  <a:lnTo>
                    <a:pt x="73534" y="988268"/>
                  </a:lnTo>
                  <a:lnTo>
                    <a:pt x="66181" y="1037652"/>
                  </a:lnTo>
                  <a:lnTo>
                    <a:pt x="57777" y="1086909"/>
                  </a:lnTo>
                  <a:lnTo>
                    <a:pt x="48322" y="1136023"/>
                  </a:lnTo>
                  <a:lnTo>
                    <a:pt x="37817" y="1184976"/>
                  </a:lnTo>
                  <a:lnTo>
                    <a:pt x="26262" y="1233752"/>
                  </a:lnTo>
                  <a:lnTo>
                    <a:pt x="13656" y="1282334"/>
                  </a:lnTo>
                  <a:lnTo>
                    <a:pt x="0" y="1330705"/>
                  </a:lnTo>
                </a:path>
              </a:pathLst>
            </a:custGeom>
            <a:ln w="6350">
              <a:solidFill>
                <a:srgbClr val="A4AB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487411" y="4130040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5" h="1003300">
                  <a:moveTo>
                    <a:pt x="1375156" y="0"/>
                  </a:moveTo>
                  <a:lnTo>
                    <a:pt x="167132" y="0"/>
                  </a:lnTo>
                  <a:lnTo>
                    <a:pt x="122693" y="5968"/>
                  </a:lnTo>
                  <a:lnTo>
                    <a:pt x="82766" y="22812"/>
                  </a:lnTo>
                  <a:lnTo>
                    <a:pt x="48942" y="48942"/>
                  </a:lnTo>
                  <a:lnTo>
                    <a:pt x="22812" y="82766"/>
                  </a:lnTo>
                  <a:lnTo>
                    <a:pt x="5968" y="122693"/>
                  </a:lnTo>
                  <a:lnTo>
                    <a:pt x="0" y="167132"/>
                  </a:lnTo>
                  <a:lnTo>
                    <a:pt x="0" y="835660"/>
                  </a:lnTo>
                  <a:lnTo>
                    <a:pt x="5968" y="880098"/>
                  </a:lnTo>
                  <a:lnTo>
                    <a:pt x="22812" y="920025"/>
                  </a:lnTo>
                  <a:lnTo>
                    <a:pt x="48942" y="953849"/>
                  </a:lnTo>
                  <a:lnTo>
                    <a:pt x="82766" y="979979"/>
                  </a:lnTo>
                  <a:lnTo>
                    <a:pt x="122693" y="996823"/>
                  </a:lnTo>
                  <a:lnTo>
                    <a:pt x="167132" y="1002792"/>
                  </a:lnTo>
                  <a:lnTo>
                    <a:pt x="1375156" y="1002792"/>
                  </a:lnTo>
                  <a:lnTo>
                    <a:pt x="1419594" y="996823"/>
                  </a:lnTo>
                  <a:lnTo>
                    <a:pt x="1459521" y="979979"/>
                  </a:lnTo>
                  <a:lnTo>
                    <a:pt x="1493345" y="953849"/>
                  </a:lnTo>
                  <a:lnTo>
                    <a:pt x="1519475" y="920025"/>
                  </a:lnTo>
                  <a:lnTo>
                    <a:pt x="1536319" y="880098"/>
                  </a:lnTo>
                  <a:lnTo>
                    <a:pt x="1542288" y="835660"/>
                  </a:lnTo>
                  <a:lnTo>
                    <a:pt x="1542288" y="167132"/>
                  </a:lnTo>
                  <a:lnTo>
                    <a:pt x="1536319" y="122693"/>
                  </a:lnTo>
                  <a:lnTo>
                    <a:pt x="1519475" y="82766"/>
                  </a:lnTo>
                  <a:lnTo>
                    <a:pt x="1493345" y="48942"/>
                  </a:lnTo>
                  <a:lnTo>
                    <a:pt x="1459521" y="22812"/>
                  </a:lnTo>
                  <a:lnTo>
                    <a:pt x="1419594" y="5968"/>
                  </a:lnTo>
                  <a:lnTo>
                    <a:pt x="1375156" y="0"/>
                  </a:lnTo>
                  <a:close/>
                </a:path>
              </a:pathLst>
            </a:custGeom>
            <a:solidFill>
              <a:srgbClr val="D7B1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487411" y="4130040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5" h="1003300">
                  <a:moveTo>
                    <a:pt x="0" y="167132"/>
                  </a:moveTo>
                  <a:lnTo>
                    <a:pt x="5968" y="122693"/>
                  </a:lnTo>
                  <a:lnTo>
                    <a:pt x="22812" y="82766"/>
                  </a:lnTo>
                  <a:lnTo>
                    <a:pt x="48942" y="48942"/>
                  </a:lnTo>
                  <a:lnTo>
                    <a:pt x="82766" y="22812"/>
                  </a:lnTo>
                  <a:lnTo>
                    <a:pt x="122693" y="5968"/>
                  </a:lnTo>
                  <a:lnTo>
                    <a:pt x="167132" y="0"/>
                  </a:lnTo>
                  <a:lnTo>
                    <a:pt x="1375156" y="0"/>
                  </a:lnTo>
                  <a:lnTo>
                    <a:pt x="1419594" y="5968"/>
                  </a:lnTo>
                  <a:lnTo>
                    <a:pt x="1459521" y="22812"/>
                  </a:lnTo>
                  <a:lnTo>
                    <a:pt x="1493345" y="48942"/>
                  </a:lnTo>
                  <a:lnTo>
                    <a:pt x="1519475" y="82766"/>
                  </a:lnTo>
                  <a:lnTo>
                    <a:pt x="1536319" y="122693"/>
                  </a:lnTo>
                  <a:lnTo>
                    <a:pt x="1542288" y="167132"/>
                  </a:lnTo>
                  <a:lnTo>
                    <a:pt x="1542288" y="835660"/>
                  </a:lnTo>
                  <a:lnTo>
                    <a:pt x="1536319" y="880098"/>
                  </a:lnTo>
                  <a:lnTo>
                    <a:pt x="1519475" y="920025"/>
                  </a:lnTo>
                  <a:lnTo>
                    <a:pt x="1493345" y="953849"/>
                  </a:lnTo>
                  <a:lnTo>
                    <a:pt x="1459521" y="979979"/>
                  </a:lnTo>
                  <a:lnTo>
                    <a:pt x="1419594" y="996823"/>
                  </a:lnTo>
                  <a:lnTo>
                    <a:pt x="1375156" y="1002792"/>
                  </a:lnTo>
                  <a:lnTo>
                    <a:pt x="167132" y="1002792"/>
                  </a:lnTo>
                  <a:lnTo>
                    <a:pt x="122693" y="996823"/>
                  </a:lnTo>
                  <a:lnTo>
                    <a:pt x="82766" y="979979"/>
                  </a:lnTo>
                  <a:lnTo>
                    <a:pt x="48942" y="953849"/>
                  </a:lnTo>
                  <a:lnTo>
                    <a:pt x="22812" y="920025"/>
                  </a:lnTo>
                  <a:lnTo>
                    <a:pt x="5968" y="880098"/>
                  </a:lnTo>
                  <a:lnTo>
                    <a:pt x="0" y="835660"/>
                  </a:lnTo>
                  <a:lnTo>
                    <a:pt x="0" y="1671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7708138" y="4284040"/>
            <a:ext cx="1099820" cy="6750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ctr">
              <a:lnSpc>
                <a:spcPct val="102000"/>
              </a:lnSpc>
              <a:spcBef>
                <a:spcPts val="75"/>
              </a:spcBef>
            </a:pP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Bioplastics</a:t>
            </a:r>
            <a:r>
              <a:rPr sz="1400" spc="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rlito"/>
                <a:cs typeface="Carlito"/>
              </a:rPr>
              <a:t>and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Biodegradable Packaging</a:t>
            </a:r>
            <a:endParaRPr sz="1400">
              <a:latin typeface="Carlito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37378" y="5136641"/>
            <a:ext cx="2428875" cy="1182370"/>
            <a:chOff x="5437378" y="5136641"/>
            <a:chExt cx="2428875" cy="1182370"/>
          </a:xfrm>
        </p:grpSpPr>
        <p:sp>
          <p:nvSpPr>
            <p:cNvPr id="17" name="object 17"/>
            <p:cNvSpPr/>
            <p:nvPr/>
          </p:nvSpPr>
          <p:spPr>
            <a:xfrm>
              <a:off x="6995287" y="5139816"/>
              <a:ext cx="867410" cy="538480"/>
            </a:xfrm>
            <a:custGeom>
              <a:avLst/>
              <a:gdLst/>
              <a:ahLst/>
              <a:cxnLst/>
              <a:rect l="l" t="t" r="r" b="b"/>
              <a:pathLst>
                <a:path w="867409" h="538479">
                  <a:moveTo>
                    <a:pt x="867283" y="0"/>
                  </a:moveTo>
                  <a:lnTo>
                    <a:pt x="829957" y="35635"/>
                  </a:lnTo>
                  <a:lnTo>
                    <a:pt x="791903" y="70410"/>
                  </a:lnTo>
                  <a:lnTo>
                    <a:pt x="753137" y="104317"/>
                  </a:lnTo>
                  <a:lnTo>
                    <a:pt x="713674" y="137344"/>
                  </a:lnTo>
                  <a:lnTo>
                    <a:pt x="673530" y="169482"/>
                  </a:lnTo>
                  <a:lnTo>
                    <a:pt x="632719" y="200720"/>
                  </a:lnTo>
                  <a:lnTo>
                    <a:pt x="591258" y="231050"/>
                  </a:lnTo>
                  <a:lnTo>
                    <a:pt x="549161" y="260462"/>
                  </a:lnTo>
                  <a:lnTo>
                    <a:pt x="506443" y="288944"/>
                  </a:lnTo>
                  <a:lnTo>
                    <a:pt x="463121" y="316488"/>
                  </a:lnTo>
                  <a:lnTo>
                    <a:pt x="419209" y="343084"/>
                  </a:lnTo>
                  <a:lnTo>
                    <a:pt x="374723" y="368721"/>
                  </a:lnTo>
                  <a:lnTo>
                    <a:pt x="329677" y="393390"/>
                  </a:lnTo>
                  <a:lnTo>
                    <a:pt x="284089" y="417082"/>
                  </a:lnTo>
                  <a:lnTo>
                    <a:pt x="237972" y="439785"/>
                  </a:lnTo>
                  <a:lnTo>
                    <a:pt x="191342" y="461490"/>
                  </a:lnTo>
                  <a:lnTo>
                    <a:pt x="144214" y="482188"/>
                  </a:lnTo>
                  <a:lnTo>
                    <a:pt x="96604" y="501868"/>
                  </a:lnTo>
                  <a:lnTo>
                    <a:pt x="48528" y="520521"/>
                  </a:lnTo>
                  <a:lnTo>
                    <a:pt x="0" y="538137"/>
                  </a:lnTo>
                </a:path>
              </a:pathLst>
            </a:custGeom>
            <a:ln w="6350">
              <a:solidFill>
                <a:srgbClr val="D7B15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443728" y="5309615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5" h="1003300">
                  <a:moveTo>
                    <a:pt x="1375155" y="0"/>
                  </a:moveTo>
                  <a:lnTo>
                    <a:pt x="167132" y="0"/>
                  </a:lnTo>
                  <a:lnTo>
                    <a:pt x="122693" y="5968"/>
                  </a:lnTo>
                  <a:lnTo>
                    <a:pt x="82766" y="22812"/>
                  </a:lnTo>
                  <a:lnTo>
                    <a:pt x="48942" y="48942"/>
                  </a:lnTo>
                  <a:lnTo>
                    <a:pt x="22812" y="82766"/>
                  </a:lnTo>
                  <a:lnTo>
                    <a:pt x="5968" y="122693"/>
                  </a:lnTo>
                  <a:lnTo>
                    <a:pt x="0" y="167132"/>
                  </a:lnTo>
                  <a:lnTo>
                    <a:pt x="0" y="835660"/>
                  </a:lnTo>
                  <a:lnTo>
                    <a:pt x="5968" y="880090"/>
                  </a:lnTo>
                  <a:lnTo>
                    <a:pt x="22812" y="920014"/>
                  </a:lnTo>
                  <a:lnTo>
                    <a:pt x="48942" y="953839"/>
                  </a:lnTo>
                  <a:lnTo>
                    <a:pt x="82766" y="979973"/>
                  </a:lnTo>
                  <a:lnTo>
                    <a:pt x="122693" y="996821"/>
                  </a:lnTo>
                  <a:lnTo>
                    <a:pt x="167132" y="1002792"/>
                  </a:lnTo>
                  <a:lnTo>
                    <a:pt x="1375155" y="1002792"/>
                  </a:lnTo>
                  <a:lnTo>
                    <a:pt x="1419594" y="996821"/>
                  </a:lnTo>
                  <a:lnTo>
                    <a:pt x="1459521" y="979973"/>
                  </a:lnTo>
                  <a:lnTo>
                    <a:pt x="1493345" y="953839"/>
                  </a:lnTo>
                  <a:lnTo>
                    <a:pt x="1519475" y="920014"/>
                  </a:lnTo>
                  <a:lnTo>
                    <a:pt x="1536319" y="880090"/>
                  </a:lnTo>
                  <a:lnTo>
                    <a:pt x="1542288" y="835660"/>
                  </a:lnTo>
                  <a:lnTo>
                    <a:pt x="1542288" y="167132"/>
                  </a:lnTo>
                  <a:lnTo>
                    <a:pt x="1536319" y="122693"/>
                  </a:lnTo>
                  <a:lnTo>
                    <a:pt x="1519475" y="82766"/>
                  </a:lnTo>
                  <a:lnTo>
                    <a:pt x="1493345" y="48942"/>
                  </a:lnTo>
                  <a:lnTo>
                    <a:pt x="1459521" y="22812"/>
                  </a:lnTo>
                  <a:lnTo>
                    <a:pt x="1419594" y="5968"/>
                  </a:lnTo>
                  <a:lnTo>
                    <a:pt x="1375155" y="0"/>
                  </a:lnTo>
                  <a:close/>
                </a:path>
              </a:pathLst>
            </a:custGeom>
            <a:solidFill>
              <a:srgbClr val="7AA79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443728" y="5309615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5" h="1003300">
                  <a:moveTo>
                    <a:pt x="0" y="167132"/>
                  </a:moveTo>
                  <a:lnTo>
                    <a:pt x="5968" y="122693"/>
                  </a:lnTo>
                  <a:lnTo>
                    <a:pt x="22812" y="82766"/>
                  </a:lnTo>
                  <a:lnTo>
                    <a:pt x="48942" y="48942"/>
                  </a:lnTo>
                  <a:lnTo>
                    <a:pt x="82766" y="22812"/>
                  </a:lnTo>
                  <a:lnTo>
                    <a:pt x="122693" y="5968"/>
                  </a:lnTo>
                  <a:lnTo>
                    <a:pt x="167132" y="0"/>
                  </a:lnTo>
                  <a:lnTo>
                    <a:pt x="1375155" y="0"/>
                  </a:lnTo>
                  <a:lnTo>
                    <a:pt x="1419594" y="5968"/>
                  </a:lnTo>
                  <a:lnTo>
                    <a:pt x="1459521" y="22812"/>
                  </a:lnTo>
                  <a:lnTo>
                    <a:pt x="1493345" y="48942"/>
                  </a:lnTo>
                  <a:lnTo>
                    <a:pt x="1519475" y="82766"/>
                  </a:lnTo>
                  <a:lnTo>
                    <a:pt x="1536319" y="122693"/>
                  </a:lnTo>
                  <a:lnTo>
                    <a:pt x="1542288" y="167132"/>
                  </a:lnTo>
                  <a:lnTo>
                    <a:pt x="1542288" y="835660"/>
                  </a:lnTo>
                  <a:lnTo>
                    <a:pt x="1536319" y="880090"/>
                  </a:lnTo>
                  <a:lnTo>
                    <a:pt x="1519475" y="920014"/>
                  </a:lnTo>
                  <a:lnTo>
                    <a:pt x="1493345" y="953839"/>
                  </a:lnTo>
                  <a:lnTo>
                    <a:pt x="1459521" y="979973"/>
                  </a:lnTo>
                  <a:lnTo>
                    <a:pt x="1419594" y="996821"/>
                  </a:lnTo>
                  <a:lnTo>
                    <a:pt x="1375155" y="1002792"/>
                  </a:lnTo>
                  <a:lnTo>
                    <a:pt x="167132" y="1002792"/>
                  </a:lnTo>
                  <a:lnTo>
                    <a:pt x="122693" y="996821"/>
                  </a:lnTo>
                  <a:lnTo>
                    <a:pt x="82766" y="979973"/>
                  </a:lnTo>
                  <a:lnTo>
                    <a:pt x="48942" y="953839"/>
                  </a:lnTo>
                  <a:lnTo>
                    <a:pt x="22812" y="920014"/>
                  </a:lnTo>
                  <a:lnTo>
                    <a:pt x="5968" y="880090"/>
                  </a:lnTo>
                  <a:lnTo>
                    <a:pt x="0" y="835660"/>
                  </a:lnTo>
                  <a:lnTo>
                    <a:pt x="0" y="1671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5737352" y="5698337"/>
            <a:ext cx="9525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Biofortification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393694" y="4123690"/>
            <a:ext cx="2042795" cy="1557655"/>
            <a:chOff x="3393694" y="4123690"/>
            <a:chExt cx="2042795" cy="1557655"/>
          </a:xfrm>
        </p:grpSpPr>
        <p:sp>
          <p:nvSpPr>
            <p:cNvPr id="22" name="object 22"/>
            <p:cNvSpPr/>
            <p:nvPr/>
          </p:nvSpPr>
          <p:spPr>
            <a:xfrm>
              <a:off x="4565650" y="5139817"/>
              <a:ext cx="867410" cy="538480"/>
            </a:xfrm>
            <a:custGeom>
              <a:avLst/>
              <a:gdLst/>
              <a:ahLst/>
              <a:cxnLst/>
              <a:rect l="l" t="t" r="r" b="b"/>
              <a:pathLst>
                <a:path w="867410" h="538479">
                  <a:moveTo>
                    <a:pt x="867283" y="538137"/>
                  </a:moveTo>
                  <a:lnTo>
                    <a:pt x="818754" y="520521"/>
                  </a:lnTo>
                  <a:lnTo>
                    <a:pt x="770678" y="501868"/>
                  </a:lnTo>
                  <a:lnTo>
                    <a:pt x="723068" y="482188"/>
                  </a:lnTo>
                  <a:lnTo>
                    <a:pt x="675940" y="461490"/>
                  </a:lnTo>
                  <a:lnTo>
                    <a:pt x="629310" y="439785"/>
                  </a:lnTo>
                  <a:lnTo>
                    <a:pt x="583193" y="417082"/>
                  </a:lnTo>
                  <a:lnTo>
                    <a:pt x="537605" y="393390"/>
                  </a:lnTo>
                  <a:lnTo>
                    <a:pt x="492559" y="368721"/>
                  </a:lnTo>
                  <a:lnTo>
                    <a:pt x="448073" y="343084"/>
                  </a:lnTo>
                  <a:lnTo>
                    <a:pt x="404161" y="316488"/>
                  </a:lnTo>
                  <a:lnTo>
                    <a:pt x="360839" y="288944"/>
                  </a:lnTo>
                  <a:lnTo>
                    <a:pt x="318121" y="260462"/>
                  </a:lnTo>
                  <a:lnTo>
                    <a:pt x="276024" y="231050"/>
                  </a:lnTo>
                  <a:lnTo>
                    <a:pt x="234563" y="200720"/>
                  </a:lnTo>
                  <a:lnTo>
                    <a:pt x="193752" y="169482"/>
                  </a:lnTo>
                  <a:lnTo>
                    <a:pt x="153608" y="137344"/>
                  </a:lnTo>
                  <a:lnTo>
                    <a:pt x="114145" y="104317"/>
                  </a:lnTo>
                  <a:lnTo>
                    <a:pt x="75379" y="70410"/>
                  </a:lnTo>
                  <a:lnTo>
                    <a:pt x="37325" y="35635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7AA79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400044" y="4130040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4" h="1003300">
                  <a:moveTo>
                    <a:pt x="1375155" y="0"/>
                  </a:moveTo>
                  <a:lnTo>
                    <a:pt x="167131" y="0"/>
                  </a:lnTo>
                  <a:lnTo>
                    <a:pt x="122693" y="5968"/>
                  </a:lnTo>
                  <a:lnTo>
                    <a:pt x="82766" y="22812"/>
                  </a:lnTo>
                  <a:lnTo>
                    <a:pt x="48942" y="48942"/>
                  </a:lnTo>
                  <a:lnTo>
                    <a:pt x="22812" y="82766"/>
                  </a:lnTo>
                  <a:lnTo>
                    <a:pt x="5968" y="122693"/>
                  </a:lnTo>
                  <a:lnTo>
                    <a:pt x="0" y="167132"/>
                  </a:lnTo>
                  <a:lnTo>
                    <a:pt x="0" y="835660"/>
                  </a:lnTo>
                  <a:lnTo>
                    <a:pt x="5968" y="880098"/>
                  </a:lnTo>
                  <a:lnTo>
                    <a:pt x="22812" y="920025"/>
                  </a:lnTo>
                  <a:lnTo>
                    <a:pt x="48942" y="953849"/>
                  </a:lnTo>
                  <a:lnTo>
                    <a:pt x="82766" y="979979"/>
                  </a:lnTo>
                  <a:lnTo>
                    <a:pt x="122693" y="996823"/>
                  </a:lnTo>
                  <a:lnTo>
                    <a:pt x="167131" y="1002792"/>
                  </a:lnTo>
                  <a:lnTo>
                    <a:pt x="1375155" y="1002792"/>
                  </a:lnTo>
                  <a:lnTo>
                    <a:pt x="1419594" y="996823"/>
                  </a:lnTo>
                  <a:lnTo>
                    <a:pt x="1459521" y="979979"/>
                  </a:lnTo>
                  <a:lnTo>
                    <a:pt x="1493345" y="953849"/>
                  </a:lnTo>
                  <a:lnTo>
                    <a:pt x="1519475" y="920025"/>
                  </a:lnTo>
                  <a:lnTo>
                    <a:pt x="1536319" y="880098"/>
                  </a:lnTo>
                  <a:lnTo>
                    <a:pt x="1542288" y="835660"/>
                  </a:lnTo>
                  <a:lnTo>
                    <a:pt x="1542288" y="167132"/>
                  </a:lnTo>
                  <a:lnTo>
                    <a:pt x="1536319" y="122693"/>
                  </a:lnTo>
                  <a:lnTo>
                    <a:pt x="1519475" y="82766"/>
                  </a:lnTo>
                  <a:lnTo>
                    <a:pt x="1493345" y="48942"/>
                  </a:lnTo>
                  <a:lnTo>
                    <a:pt x="1459521" y="22812"/>
                  </a:lnTo>
                  <a:lnTo>
                    <a:pt x="1419594" y="5968"/>
                  </a:lnTo>
                  <a:lnTo>
                    <a:pt x="1375155" y="0"/>
                  </a:lnTo>
                  <a:close/>
                </a:path>
              </a:pathLst>
            </a:custGeom>
            <a:solidFill>
              <a:srgbClr val="958B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400044" y="4130040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4" h="1003300">
                  <a:moveTo>
                    <a:pt x="0" y="167132"/>
                  </a:moveTo>
                  <a:lnTo>
                    <a:pt x="5968" y="122693"/>
                  </a:lnTo>
                  <a:lnTo>
                    <a:pt x="22812" y="82766"/>
                  </a:lnTo>
                  <a:lnTo>
                    <a:pt x="48942" y="48942"/>
                  </a:lnTo>
                  <a:lnTo>
                    <a:pt x="82766" y="22812"/>
                  </a:lnTo>
                  <a:lnTo>
                    <a:pt x="122693" y="5968"/>
                  </a:lnTo>
                  <a:lnTo>
                    <a:pt x="167131" y="0"/>
                  </a:lnTo>
                  <a:lnTo>
                    <a:pt x="1375155" y="0"/>
                  </a:lnTo>
                  <a:lnTo>
                    <a:pt x="1419594" y="5968"/>
                  </a:lnTo>
                  <a:lnTo>
                    <a:pt x="1459521" y="22812"/>
                  </a:lnTo>
                  <a:lnTo>
                    <a:pt x="1493345" y="48942"/>
                  </a:lnTo>
                  <a:lnTo>
                    <a:pt x="1519475" y="82766"/>
                  </a:lnTo>
                  <a:lnTo>
                    <a:pt x="1536319" y="122693"/>
                  </a:lnTo>
                  <a:lnTo>
                    <a:pt x="1542288" y="167132"/>
                  </a:lnTo>
                  <a:lnTo>
                    <a:pt x="1542288" y="835660"/>
                  </a:lnTo>
                  <a:lnTo>
                    <a:pt x="1536319" y="880098"/>
                  </a:lnTo>
                  <a:lnTo>
                    <a:pt x="1519475" y="920025"/>
                  </a:lnTo>
                  <a:lnTo>
                    <a:pt x="1493345" y="953849"/>
                  </a:lnTo>
                  <a:lnTo>
                    <a:pt x="1459521" y="979979"/>
                  </a:lnTo>
                  <a:lnTo>
                    <a:pt x="1419594" y="996823"/>
                  </a:lnTo>
                  <a:lnTo>
                    <a:pt x="1375155" y="1002792"/>
                  </a:lnTo>
                  <a:lnTo>
                    <a:pt x="167131" y="1002792"/>
                  </a:lnTo>
                  <a:lnTo>
                    <a:pt x="122693" y="996823"/>
                  </a:lnTo>
                  <a:lnTo>
                    <a:pt x="82766" y="979979"/>
                  </a:lnTo>
                  <a:lnTo>
                    <a:pt x="48942" y="953849"/>
                  </a:lnTo>
                  <a:lnTo>
                    <a:pt x="22812" y="920025"/>
                  </a:lnTo>
                  <a:lnTo>
                    <a:pt x="5968" y="880098"/>
                  </a:lnTo>
                  <a:lnTo>
                    <a:pt x="0" y="835660"/>
                  </a:lnTo>
                  <a:lnTo>
                    <a:pt x="0" y="1671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3530346" y="4332478"/>
            <a:ext cx="1278890" cy="5803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ctr">
              <a:lnSpc>
                <a:spcPct val="102000"/>
              </a:lnSpc>
              <a:spcBef>
                <a:spcPts val="75"/>
              </a:spcBef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Waste</a:t>
            </a:r>
            <a:r>
              <a:rPr sz="1200" spc="-6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Management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Byproduct Utilization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393694" y="1763014"/>
            <a:ext cx="1555115" cy="2357120"/>
            <a:chOff x="3393694" y="1763014"/>
            <a:chExt cx="1555115" cy="2357120"/>
          </a:xfrm>
        </p:grpSpPr>
        <p:sp>
          <p:nvSpPr>
            <p:cNvPr id="27" name="object 27"/>
            <p:cNvSpPr/>
            <p:nvPr/>
          </p:nvSpPr>
          <p:spPr>
            <a:xfrm>
              <a:off x="3854359" y="2785745"/>
              <a:ext cx="95885" cy="1330960"/>
            </a:xfrm>
            <a:custGeom>
              <a:avLst/>
              <a:gdLst/>
              <a:ahLst/>
              <a:cxnLst/>
              <a:rect l="l" t="t" r="r" b="b"/>
              <a:pathLst>
                <a:path w="95885" h="1330960">
                  <a:moveTo>
                    <a:pt x="95594" y="1330705"/>
                  </a:moveTo>
                  <a:lnTo>
                    <a:pt x="81938" y="1282334"/>
                  </a:lnTo>
                  <a:lnTo>
                    <a:pt x="69332" y="1233752"/>
                  </a:lnTo>
                  <a:lnTo>
                    <a:pt x="57777" y="1184976"/>
                  </a:lnTo>
                  <a:lnTo>
                    <a:pt x="47272" y="1136023"/>
                  </a:lnTo>
                  <a:lnTo>
                    <a:pt x="37817" y="1086909"/>
                  </a:lnTo>
                  <a:lnTo>
                    <a:pt x="29413" y="1037652"/>
                  </a:lnTo>
                  <a:lnTo>
                    <a:pt x="22060" y="988268"/>
                  </a:lnTo>
                  <a:lnTo>
                    <a:pt x="15757" y="938774"/>
                  </a:lnTo>
                  <a:lnTo>
                    <a:pt x="10504" y="889188"/>
                  </a:lnTo>
                  <a:lnTo>
                    <a:pt x="6302" y="839525"/>
                  </a:lnTo>
                  <a:lnTo>
                    <a:pt x="3151" y="789804"/>
                  </a:lnTo>
                  <a:lnTo>
                    <a:pt x="1050" y="740040"/>
                  </a:lnTo>
                  <a:lnTo>
                    <a:pt x="0" y="690251"/>
                  </a:lnTo>
                  <a:lnTo>
                    <a:pt x="0" y="640454"/>
                  </a:lnTo>
                  <a:lnTo>
                    <a:pt x="1050" y="590665"/>
                  </a:lnTo>
                  <a:lnTo>
                    <a:pt x="3151" y="540901"/>
                  </a:lnTo>
                  <a:lnTo>
                    <a:pt x="6302" y="491180"/>
                  </a:lnTo>
                  <a:lnTo>
                    <a:pt x="10504" y="441517"/>
                  </a:lnTo>
                  <a:lnTo>
                    <a:pt x="15757" y="391931"/>
                  </a:lnTo>
                  <a:lnTo>
                    <a:pt x="22060" y="342437"/>
                  </a:lnTo>
                  <a:lnTo>
                    <a:pt x="29413" y="293053"/>
                  </a:lnTo>
                  <a:lnTo>
                    <a:pt x="37817" y="243796"/>
                  </a:lnTo>
                  <a:lnTo>
                    <a:pt x="47272" y="194682"/>
                  </a:lnTo>
                  <a:lnTo>
                    <a:pt x="57777" y="145729"/>
                  </a:lnTo>
                  <a:lnTo>
                    <a:pt x="69332" y="96953"/>
                  </a:lnTo>
                  <a:lnTo>
                    <a:pt x="81938" y="48371"/>
                  </a:lnTo>
                  <a:lnTo>
                    <a:pt x="95594" y="0"/>
                  </a:lnTo>
                </a:path>
              </a:pathLst>
            </a:custGeom>
            <a:ln w="6350">
              <a:solidFill>
                <a:srgbClr val="958B8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400044" y="1769364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4" h="1003300">
                  <a:moveTo>
                    <a:pt x="1375155" y="0"/>
                  </a:moveTo>
                  <a:lnTo>
                    <a:pt x="167131" y="0"/>
                  </a:lnTo>
                  <a:lnTo>
                    <a:pt x="122693" y="5968"/>
                  </a:lnTo>
                  <a:lnTo>
                    <a:pt x="82766" y="22812"/>
                  </a:lnTo>
                  <a:lnTo>
                    <a:pt x="48942" y="48942"/>
                  </a:lnTo>
                  <a:lnTo>
                    <a:pt x="22812" y="82766"/>
                  </a:lnTo>
                  <a:lnTo>
                    <a:pt x="5968" y="122693"/>
                  </a:lnTo>
                  <a:lnTo>
                    <a:pt x="0" y="167132"/>
                  </a:lnTo>
                  <a:lnTo>
                    <a:pt x="0" y="835660"/>
                  </a:lnTo>
                  <a:lnTo>
                    <a:pt x="5968" y="880098"/>
                  </a:lnTo>
                  <a:lnTo>
                    <a:pt x="22812" y="920025"/>
                  </a:lnTo>
                  <a:lnTo>
                    <a:pt x="48942" y="953849"/>
                  </a:lnTo>
                  <a:lnTo>
                    <a:pt x="82766" y="979979"/>
                  </a:lnTo>
                  <a:lnTo>
                    <a:pt x="122693" y="996823"/>
                  </a:lnTo>
                  <a:lnTo>
                    <a:pt x="167131" y="1002791"/>
                  </a:lnTo>
                  <a:lnTo>
                    <a:pt x="1375155" y="1002791"/>
                  </a:lnTo>
                  <a:lnTo>
                    <a:pt x="1419594" y="996823"/>
                  </a:lnTo>
                  <a:lnTo>
                    <a:pt x="1459521" y="979979"/>
                  </a:lnTo>
                  <a:lnTo>
                    <a:pt x="1493345" y="953849"/>
                  </a:lnTo>
                  <a:lnTo>
                    <a:pt x="1519475" y="920025"/>
                  </a:lnTo>
                  <a:lnTo>
                    <a:pt x="1536319" y="880098"/>
                  </a:lnTo>
                  <a:lnTo>
                    <a:pt x="1542288" y="835660"/>
                  </a:lnTo>
                  <a:lnTo>
                    <a:pt x="1542288" y="167132"/>
                  </a:lnTo>
                  <a:lnTo>
                    <a:pt x="1536319" y="122693"/>
                  </a:lnTo>
                  <a:lnTo>
                    <a:pt x="1519475" y="82766"/>
                  </a:lnTo>
                  <a:lnTo>
                    <a:pt x="1493345" y="48942"/>
                  </a:lnTo>
                  <a:lnTo>
                    <a:pt x="1459521" y="22812"/>
                  </a:lnTo>
                  <a:lnTo>
                    <a:pt x="1419594" y="5968"/>
                  </a:lnTo>
                  <a:lnTo>
                    <a:pt x="1375155" y="0"/>
                  </a:lnTo>
                  <a:close/>
                </a:path>
              </a:pathLst>
            </a:custGeom>
            <a:solidFill>
              <a:srgbClr val="DD80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400044" y="1769364"/>
              <a:ext cx="1542415" cy="1003300"/>
            </a:xfrm>
            <a:custGeom>
              <a:avLst/>
              <a:gdLst/>
              <a:ahLst/>
              <a:cxnLst/>
              <a:rect l="l" t="t" r="r" b="b"/>
              <a:pathLst>
                <a:path w="1542414" h="1003300">
                  <a:moveTo>
                    <a:pt x="0" y="167132"/>
                  </a:moveTo>
                  <a:lnTo>
                    <a:pt x="5968" y="122693"/>
                  </a:lnTo>
                  <a:lnTo>
                    <a:pt x="22812" y="82766"/>
                  </a:lnTo>
                  <a:lnTo>
                    <a:pt x="48942" y="48942"/>
                  </a:lnTo>
                  <a:lnTo>
                    <a:pt x="82766" y="22812"/>
                  </a:lnTo>
                  <a:lnTo>
                    <a:pt x="122693" y="5968"/>
                  </a:lnTo>
                  <a:lnTo>
                    <a:pt x="167131" y="0"/>
                  </a:lnTo>
                  <a:lnTo>
                    <a:pt x="1375155" y="0"/>
                  </a:lnTo>
                  <a:lnTo>
                    <a:pt x="1419594" y="5968"/>
                  </a:lnTo>
                  <a:lnTo>
                    <a:pt x="1459521" y="22812"/>
                  </a:lnTo>
                  <a:lnTo>
                    <a:pt x="1493345" y="48942"/>
                  </a:lnTo>
                  <a:lnTo>
                    <a:pt x="1519475" y="82766"/>
                  </a:lnTo>
                  <a:lnTo>
                    <a:pt x="1536319" y="122693"/>
                  </a:lnTo>
                  <a:lnTo>
                    <a:pt x="1542288" y="167132"/>
                  </a:lnTo>
                  <a:lnTo>
                    <a:pt x="1542288" y="835660"/>
                  </a:lnTo>
                  <a:lnTo>
                    <a:pt x="1536319" y="880098"/>
                  </a:lnTo>
                  <a:lnTo>
                    <a:pt x="1519475" y="920025"/>
                  </a:lnTo>
                  <a:lnTo>
                    <a:pt x="1493345" y="953849"/>
                  </a:lnTo>
                  <a:lnTo>
                    <a:pt x="1459521" y="979979"/>
                  </a:lnTo>
                  <a:lnTo>
                    <a:pt x="1419594" y="996823"/>
                  </a:lnTo>
                  <a:lnTo>
                    <a:pt x="1375155" y="1002791"/>
                  </a:lnTo>
                  <a:lnTo>
                    <a:pt x="167131" y="1002791"/>
                  </a:lnTo>
                  <a:lnTo>
                    <a:pt x="122693" y="996823"/>
                  </a:lnTo>
                  <a:lnTo>
                    <a:pt x="82766" y="979979"/>
                  </a:lnTo>
                  <a:lnTo>
                    <a:pt x="48942" y="953849"/>
                  </a:lnTo>
                  <a:lnTo>
                    <a:pt x="22812" y="920025"/>
                  </a:lnTo>
                  <a:lnTo>
                    <a:pt x="5968" y="880098"/>
                  </a:lnTo>
                  <a:lnTo>
                    <a:pt x="0" y="835660"/>
                  </a:lnTo>
                  <a:lnTo>
                    <a:pt x="0" y="1671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3690365" y="2158365"/>
            <a:ext cx="9626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Bioengineering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565650" y="1224280"/>
            <a:ext cx="867410" cy="538480"/>
          </a:xfrm>
          <a:custGeom>
            <a:avLst/>
            <a:gdLst/>
            <a:ahLst/>
            <a:cxnLst/>
            <a:rect l="l" t="t" r="r" b="b"/>
            <a:pathLst>
              <a:path w="867410" h="538480">
                <a:moveTo>
                  <a:pt x="0" y="538099"/>
                </a:moveTo>
                <a:lnTo>
                  <a:pt x="37325" y="502463"/>
                </a:lnTo>
                <a:lnTo>
                  <a:pt x="75379" y="467688"/>
                </a:lnTo>
                <a:lnTo>
                  <a:pt x="114145" y="433781"/>
                </a:lnTo>
                <a:lnTo>
                  <a:pt x="153608" y="400755"/>
                </a:lnTo>
                <a:lnTo>
                  <a:pt x="193752" y="368617"/>
                </a:lnTo>
                <a:lnTo>
                  <a:pt x="234563" y="337379"/>
                </a:lnTo>
                <a:lnTo>
                  <a:pt x="276024" y="307049"/>
                </a:lnTo>
                <a:lnTo>
                  <a:pt x="318121" y="277639"/>
                </a:lnTo>
                <a:lnTo>
                  <a:pt x="360839" y="249157"/>
                </a:lnTo>
                <a:lnTo>
                  <a:pt x="404161" y="221614"/>
                </a:lnTo>
                <a:lnTo>
                  <a:pt x="448073" y="195020"/>
                </a:lnTo>
                <a:lnTo>
                  <a:pt x="492559" y="169385"/>
                </a:lnTo>
                <a:lnTo>
                  <a:pt x="537605" y="144718"/>
                </a:lnTo>
                <a:lnTo>
                  <a:pt x="583193" y="121029"/>
                </a:lnTo>
                <a:lnTo>
                  <a:pt x="629310" y="98329"/>
                </a:lnTo>
                <a:lnTo>
                  <a:pt x="675940" y="76627"/>
                </a:lnTo>
                <a:lnTo>
                  <a:pt x="723068" y="55933"/>
                </a:lnTo>
                <a:lnTo>
                  <a:pt x="770678" y="36257"/>
                </a:lnTo>
                <a:lnTo>
                  <a:pt x="818754" y="17610"/>
                </a:lnTo>
                <a:lnTo>
                  <a:pt x="867283" y="0"/>
                </a:lnTo>
              </a:path>
            </a:pathLst>
          </a:custGeom>
          <a:ln w="6350">
            <a:solidFill>
              <a:srgbClr val="DD80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3991483" y="2820014"/>
            <a:ext cx="4069079" cy="1122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75995" marR="5080" indent="-963930">
              <a:lnSpc>
                <a:spcPct val="150000"/>
              </a:lnSpc>
              <a:spcBef>
                <a:spcPts val="95"/>
              </a:spcBef>
            </a:pPr>
            <a:r>
              <a:rPr sz="2400" b="1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Applications</a:t>
            </a:r>
            <a:r>
              <a:rPr sz="2400" b="1" spc="-5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b="1" spc="-4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spc="-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2400" b="1" spc="-5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spc="-25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in </a:t>
            </a:r>
            <a:r>
              <a:rPr sz="2400" b="1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Food</a:t>
            </a:r>
            <a:r>
              <a:rPr sz="2400" b="1" spc="-10" dirty="0">
                <a:solidFill>
                  <a:srgbClr val="006600"/>
                </a:solidFill>
                <a:latin typeface="Times New Roman" panose="02020603050405020304"/>
                <a:cs typeface="Times New Roman" panose="02020603050405020304"/>
              </a:rPr>
              <a:t> Processing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4390" y="328929"/>
            <a:ext cx="8978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Applications</a:t>
            </a:r>
            <a:r>
              <a:rPr sz="3600" b="0" u="sng" spc="-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b="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3600" b="0" u="sng" spc="-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b="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3600" b="0" u="sng" spc="-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b="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3600" b="0" u="sng" spc="-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b="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Food</a:t>
            </a:r>
            <a:r>
              <a:rPr sz="3600" b="0" u="sng" spc="-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b="0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Processing</a:t>
            </a:r>
            <a:endParaRPr sz="3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7471" y="1029461"/>
            <a:ext cx="10925810" cy="2380615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317500" indent="-304800" algn="just">
              <a:lnSpc>
                <a:spcPct val="100000"/>
              </a:lnSpc>
              <a:spcBef>
                <a:spcPts val="1290"/>
              </a:spcBef>
              <a:buClr>
                <a:srgbClr val="000000"/>
              </a:buClr>
              <a:buFont typeface="Times New Roman" panose="02020603050405020304"/>
              <a:buAutoNum type="arabicPeriod"/>
              <a:tabLst>
                <a:tab pos="317500" algn="l"/>
              </a:tabLst>
            </a:pPr>
            <a:r>
              <a:rPr sz="2400" b="1" u="sng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2400" b="1" u="sng" spc="-2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Times New Roman" panose="02020603050405020304"/>
                <a:cs typeface="Times New Roman" panose="02020603050405020304"/>
              </a:rPr>
              <a:t>raw</a:t>
            </a:r>
            <a:r>
              <a:rPr sz="2400" b="1" u="sng" spc="-3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2400" b="1" u="sng" spc="-65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400" b="1" u="sng" spc="-7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Times New Roman" panose="02020603050405020304"/>
                <a:cs typeface="Times New Roman" panose="02020603050405020304"/>
              </a:rPr>
              <a:t>food</a:t>
            </a:r>
            <a:r>
              <a:rPr sz="2400" b="1" u="sng" spc="-3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spc="-10" dirty="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Times New Roman" panose="02020603050405020304"/>
                <a:cs typeface="Times New Roman" panose="02020603050405020304"/>
              </a:rPr>
              <a:t>products: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193675" marR="5080" lvl="1" indent="-181610" algn="just">
              <a:lnSpc>
                <a:spcPct val="110000"/>
              </a:lnSpc>
              <a:spcBef>
                <a:spcPts val="9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94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2400" spc="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plants,</a:t>
            </a:r>
            <a:r>
              <a:rPr sz="2400" spc="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animals,</a:t>
            </a:r>
            <a:r>
              <a:rPr sz="2400" spc="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microorganisms</a:t>
            </a:r>
            <a:r>
              <a:rPr sz="2400" spc="1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2400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primary</a:t>
            </a:r>
            <a:r>
              <a:rPr sz="2400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ingredients</a:t>
            </a:r>
            <a:r>
              <a:rPr sz="2400" spc="20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400" spc="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food</a:t>
            </a:r>
            <a:r>
              <a:rPr sz="2400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products.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approach</a:t>
            </a:r>
            <a:r>
              <a:rPr sz="24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also</a:t>
            </a:r>
            <a:r>
              <a:rPr sz="24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supports</a:t>
            </a:r>
            <a:r>
              <a:rPr sz="2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4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development</a:t>
            </a:r>
            <a:r>
              <a:rPr sz="24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eco-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friendly</a:t>
            </a:r>
            <a:r>
              <a:rPr sz="2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health-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conscious</a:t>
            </a:r>
            <a:r>
              <a:rPr sz="24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food 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innovations.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46075" lvl="1" indent="-333375" algn="just">
              <a:lnSpc>
                <a:spcPct val="100000"/>
              </a:lnSpc>
              <a:spcBef>
                <a:spcPts val="119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34607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Examples: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Grains,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fruits,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vegetables,</a:t>
            </a:r>
            <a:r>
              <a:rPr sz="2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dairy,</a:t>
            </a:r>
            <a:r>
              <a:rPr sz="2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meat,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seafood.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21791" y="4357115"/>
            <a:ext cx="2619756" cy="17434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7664" y="4357115"/>
            <a:ext cx="2996184" cy="174345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2531" y="4357115"/>
            <a:ext cx="2534412" cy="17373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76004" y="4395215"/>
            <a:ext cx="2619755" cy="170535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4144" y="700862"/>
            <a:ext cx="273240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u="none" dirty="0">
                <a:latin typeface="Carlito"/>
                <a:cs typeface="Carlito"/>
              </a:rPr>
              <a:t>2</a:t>
            </a:r>
            <a:r>
              <a:rPr sz="2200" b="0" u="none" dirty="0">
                <a:latin typeface="Times New Roman" panose="02020603050405020304"/>
                <a:cs typeface="Times New Roman" panose="02020603050405020304"/>
              </a:rPr>
              <a:t>.</a:t>
            </a:r>
            <a:r>
              <a:rPr sz="2200" b="0" u="none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Bio-preservation:</a:t>
            </a:r>
            <a:endParaRPr sz="2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4144" y="1218971"/>
            <a:ext cx="6367780" cy="4680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marR="5080" indent="-182880" algn="just">
              <a:lnSpc>
                <a:spcPct val="110000"/>
              </a:lnSpc>
              <a:spcBef>
                <a:spcPts val="1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5580" algn="l"/>
              </a:tabLst>
            </a:pPr>
            <a:r>
              <a:rPr sz="2200" dirty="0">
                <a:latin typeface="Times New Roman" panose="02020603050405020304"/>
                <a:cs typeface="Times New Roman" panose="02020603050405020304"/>
              </a:rPr>
              <a:t>Bioresources,</a:t>
            </a:r>
            <a:r>
              <a:rPr sz="2200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such</a:t>
            </a:r>
            <a:r>
              <a:rPr sz="2200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2200" spc="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beneficial</a:t>
            </a:r>
            <a:r>
              <a:rPr sz="2200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microbes</a:t>
            </a:r>
            <a:r>
              <a:rPr sz="2200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200" spc="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natural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extracts,</a:t>
            </a:r>
            <a:r>
              <a:rPr sz="2200" spc="2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20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applied</a:t>
            </a:r>
            <a:r>
              <a:rPr sz="2200" spc="2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200" spc="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biopreservation</a:t>
            </a:r>
            <a:r>
              <a:rPr sz="2200" spc="3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20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extend</a:t>
            </a:r>
            <a:r>
              <a:rPr sz="2200" spc="2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shelf</a:t>
            </a:r>
            <a:r>
              <a:rPr sz="2200" spc="12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life</a:t>
            </a:r>
            <a:r>
              <a:rPr sz="2200" spc="12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200" spc="13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food</a:t>
            </a:r>
            <a:r>
              <a:rPr sz="2200" spc="13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products</a:t>
            </a:r>
            <a:r>
              <a:rPr sz="2200" spc="12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2200" spc="13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inhibiting</a:t>
            </a:r>
            <a:r>
              <a:rPr sz="2200" spc="13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spoilage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organisms</a:t>
            </a:r>
            <a:r>
              <a:rPr sz="2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pathogens.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195580" marR="5080" indent="-182880" algn="just">
              <a:lnSpc>
                <a:spcPct val="110000"/>
              </a:lnSpc>
              <a:spcBef>
                <a:spcPts val="9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5580" algn="l"/>
              </a:tabLst>
            </a:pPr>
            <a:r>
              <a:rPr sz="2200" dirty="0">
                <a:latin typeface="Times New Roman" panose="02020603050405020304"/>
                <a:cs typeface="Times New Roman" panose="02020603050405020304"/>
              </a:rPr>
              <a:t>Examples:</a:t>
            </a:r>
            <a:r>
              <a:rPr sz="2200" spc="22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Lactococcus</a:t>
            </a:r>
            <a:r>
              <a:rPr sz="2200" i="1" spc="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lactis</a:t>
            </a:r>
            <a:r>
              <a:rPr sz="2200" i="1" spc="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produces</a:t>
            </a:r>
            <a:r>
              <a:rPr sz="2200" spc="22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nisin</a:t>
            </a:r>
            <a:r>
              <a:rPr sz="2200" spc="2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2200" spc="2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has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antimicrobial</a:t>
            </a:r>
            <a:r>
              <a:rPr sz="2200" spc="42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properties</a:t>
            </a:r>
            <a:r>
              <a:rPr sz="2200" spc="42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200" spc="41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200" spc="41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2200" spc="409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200" spc="41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dairy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products,</a:t>
            </a:r>
            <a:r>
              <a:rPr sz="2200" spc="5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canned</a:t>
            </a:r>
            <a:r>
              <a:rPr sz="2200" spc="5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vegetables,</a:t>
            </a:r>
            <a:r>
              <a:rPr sz="2200" spc="5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200" spc="5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meat</a:t>
            </a:r>
            <a:r>
              <a:rPr sz="2200" spc="5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products</a:t>
            </a:r>
            <a:r>
              <a:rPr sz="2200" spc="4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inhibit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Gram-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positive</a:t>
            </a:r>
            <a:r>
              <a:rPr sz="2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bacteria.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195580" marR="5080" indent="-182880" algn="just">
              <a:lnSpc>
                <a:spcPct val="110000"/>
              </a:lnSpc>
              <a:spcBef>
                <a:spcPts val="905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5580" algn="l"/>
              </a:tabLst>
            </a:pPr>
            <a:r>
              <a:rPr sz="22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2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approach</a:t>
            </a:r>
            <a:r>
              <a:rPr sz="2200" spc="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also</a:t>
            </a:r>
            <a:r>
              <a:rPr sz="2200" spc="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supports</a:t>
            </a:r>
            <a:r>
              <a:rPr sz="22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2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development</a:t>
            </a:r>
            <a:r>
              <a:rPr sz="22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2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eco-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friendly</a:t>
            </a:r>
            <a:r>
              <a:rPr sz="2200" spc="45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200" spc="44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health-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conscious</a:t>
            </a:r>
            <a:r>
              <a:rPr sz="2200" spc="45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food</a:t>
            </a:r>
            <a:r>
              <a:rPr sz="2200" spc="44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innovations.,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eugenol</a:t>
            </a:r>
            <a:r>
              <a:rPr sz="2200" spc="22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oil</a:t>
            </a:r>
            <a:r>
              <a:rPr sz="22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2200" spc="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antimicrobial</a:t>
            </a:r>
            <a:r>
              <a:rPr sz="22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properties</a:t>
            </a:r>
            <a:r>
              <a:rPr sz="2200" spc="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2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200" spc="22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used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extend</a:t>
            </a:r>
            <a:r>
              <a:rPr sz="2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shelf</a:t>
            </a:r>
            <a:r>
              <a:rPr sz="2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life</a:t>
            </a:r>
            <a:r>
              <a:rPr sz="2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food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products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222235" y="2458211"/>
            <a:ext cx="4404360" cy="22021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6544" y="808101"/>
            <a:ext cx="5988050" cy="3983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4130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Times New Roman" panose="02020603050405020304"/>
              <a:buAutoNum type="arabicPeriod" startAt="3"/>
              <a:tabLst>
                <a:tab pos="241300" algn="l"/>
              </a:tabLst>
            </a:pPr>
            <a:r>
              <a:rPr sz="2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​Bioplastics</a:t>
            </a:r>
            <a:r>
              <a:rPr sz="2400" b="1" u="sng" spc="-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Biodegradable</a:t>
            </a:r>
            <a:r>
              <a:rPr sz="24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Packaging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3060" marR="5080" lvl="1" indent="-340360" algn="just">
              <a:lnSpc>
                <a:spcPct val="150000"/>
              </a:lnSpc>
              <a:spcBef>
                <a:spcPts val="2365"/>
              </a:spcBef>
              <a:buFont typeface="Arial" panose="020B0604020202020204"/>
              <a:buChar char="•"/>
              <a:tabLst>
                <a:tab pos="35560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Development</a:t>
            </a:r>
            <a:r>
              <a:rPr sz="2400" spc="26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26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eco-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friendly</a:t>
            </a:r>
            <a:r>
              <a:rPr sz="2400" spc="26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packaging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2400" spc="4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made</a:t>
            </a:r>
            <a:r>
              <a:rPr sz="2400" spc="4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400" spc="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2400" spc="4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400" spc="4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reduce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environmental</a:t>
            </a:r>
            <a:r>
              <a:rPr sz="2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impact.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3060" marR="5080" lvl="1" indent="-340360" algn="just">
              <a:lnSpc>
                <a:spcPct val="150000"/>
              </a:lnSpc>
              <a:buFont typeface="Arial" panose="020B0604020202020204"/>
              <a:buChar char="•"/>
              <a:tabLst>
                <a:tab pos="35560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Examples:</a:t>
            </a:r>
            <a:r>
              <a:rPr sz="2400" spc="38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Bioplastics,</a:t>
            </a:r>
            <a:r>
              <a:rPr sz="2400" spc="38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edible</a:t>
            </a:r>
            <a:r>
              <a:rPr sz="2400" spc="39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films,</a:t>
            </a:r>
            <a:r>
              <a:rPr sz="2400" spc="39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packaging</a:t>
            </a:r>
            <a:r>
              <a:rPr sz="2400" spc="9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made</a:t>
            </a:r>
            <a:r>
              <a:rPr sz="2400" spc="10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400" spc="1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starch,</a:t>
            </a:r>
            <a:r>
              <a:rPr sz="2400" spc="9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cellulose,</a:t>
            </a:r>
            <a:r>
              <a:rPr sz="2400" spc="10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or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chitosan.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664195" y="1620011"/>
            <a:ext cx="3678936" cy="27553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832" y="737996"/>
            <a:ext cx="6362700" cy="2737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310" indent="-181610" algn="just">
              <a:lnSpc>
                <a:spcPct val="100000"/>
              </a:lnSpc>
              <a:spcBef>
                <a:spcPts val="100"/>
              </a:spcBef>
              <a:buClr>
                <a:srgbClr val="252525"/>
              </a:buClr>
              <a:buFont typeface="Arial" panose="020B0604020202020204"/>
              <a:buChar char="◦"/>
              <a:tabLst>
                <a:tab pos="194310" algn="l"/>
              </a:tabLst>
            </a:pPr>
            <a:r>
              <a:rPr sz="24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Biofortification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ct val="150000"/>
              </a:lnSpc>
              <a:spcBef>
                <a:spcPts val="1185"/>
              </a:spcBef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Enrichment</a:t>
            </a:r>
            <a:r>
              <a:rPr sz="2400" spc="54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54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food</a:t>
            </a:r>
            <a:r>
              <a:rPr sz="2400" spc="54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products</a:t>
            </a:r>
            <a:r>
              <a:rPr sz="2400" spc="54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400" spc="54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essential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vitamins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minerals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derived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natural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sources.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Examples:</a:t>
            </a:r>
            <a:r>
              <a:rPr sz="2400" spc="30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Fortified</a:t>
            </a:r>
            <a:r>
              <a:rPr sz="2400" spc="305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cereals,</a:t>
            </a:r>
            <a:r>
              <a:rPr sz="2400" spc="305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dairy</a:t>
            </a:r>
            <a:r>
              <a:rPr sz="2400" spc="31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products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enriched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with calcium,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vitamin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D.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310371" y="941832"/>
            <a:ext cx="3151631" cy="315163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0371" y="4343400"/>
            <a:ext cx="3151631" cy="177088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079" y="712978"/>
            <a:ext cx="4848860" cy="1606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0980">
              <a:lnSpc>
                <a:spcPct val="100000"/>
              </a:lnSpc>
              <a:spcBef>
                <a:spcPts val="100"/>
              </a:spcBef>
            </a:pPr>
            <a:r>
              <a:rPr sz="24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Waste</a:t>
            </a:r>
            <a:r>
              <a:rPr sz="2400" b="1" u="sng" spc="-7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Management</a:t>
            </a:r>
            <a:r>
              <a:rPr sz="2400" b="1" u="sng" spc="-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b="1" u="sng" spc="-5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Byproduct</a:t>
            </a:r>
            <a:r>
              <a:rPr sz="2400" b="1" u="none" spc="-1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/>
                <a:cs typeface="Times New Roman" panose="02020603050405020304"/>
              </a:rPr>
              <a:t>Utilization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45"/>
              </a:spcBef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4965" indent="-342265">
              <a:lnSpc>
                <a:spcPct val="100000"/>
              </a:lnSpc>
              <a:buFont typeface="Arial" panose="020B0604020202020204"/>
              <a:buChar char="•"/>
              <a:tabLst>
                <a:tab pos="354965" algn="l"/>
                <a:tab pos="2402205" algn="l"/>
                <a:tab pos="3231515" algn="l"/>
                <a:tab pos="4596765" algn="l"/>
              </a:tabLst>
            </a:pP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utilized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in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35726" y="1927986"/>
            <a:ext cx="719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waste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9079" y="2293747"/>
            <a:ext cx="5998210" cy="386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algn="just">
              <a:lnSpc>
                <a:spcPct val="150000"/>
              </a:lnSpc>
              <a:spcBef>
                <a:spcPts val="100"/>
              </a:spcBef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management</a:t>
            </a:r>
            <a:r>
              <a:rPr sz="2400" spc="5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400" spc="5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convert</a:t>
            </a:r>
            <a:r>
              <a:rPr sz="2400" spc="5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organic</a:t>
            </a:r>
            <a:r>
              <a:rPr sz="2400" spc="5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waste</a:t>
            </a:r>
            <a:r>
              <a:rPr sz="2400" spc="4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into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valuable</a:t>
            </a:r>
            <a:r>
              <a:rPr sz="2400" spc="4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products</a:t>
            </a:r>
            <a:r>
              <a:rPr sz="2400" spc="4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like</a:t>
            </a:r>
            <a:r>
              <a:rPr sz="2400" spc="4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compost,</a:t>
            </a:r>
            <a:r>
              <a:rPr sz="2400" spc="4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biogas,</a:t>
            </a:r>
            <a:r>
              <a:rPr sz="2400" spc="4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biofuels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3060" marR="5080" indent="-340360" algn="just">
              <a:lnSpc>
                <a:spcPct val="150000"/>
              </a:lnSpc>
              <a:buFont typeface="Arial" panose="020B0604020202020204"/>
              <a:buChar char="•"/>
              <a:tabLst>
                <a:tab pos="35560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Additionally, byproduct</a:t>
            </a:r>
            <a:r>
              <a:rPr sz="2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utilization</a:t>
            </a:r>
            <a:r>
              <a:rPr sz="2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transforms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agricultural</a:t>
            </a:r>
            <a:r>
              <a:rPr sz="2400" spc="18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18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industrial</a:t>
            </a:r>
            <a:r>
              <a:rPr sz="2400" spc="19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byproducts</a:t>
            </a:r>
            <a:r>
              <a:rPr sz="2400" spc="18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into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5600" marR="6350" algn="just">
              <a:lnSpc>
                <a:spcPct val="150000"/>
              </a:lnSpc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useful</a:t>
            </a:r>
            <a:r>
              <a:rPr sz="2400" spc="37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materials,</a:t>
            </a:r>
            <a:r>
              <a:rPr sz="2400" spc="38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reducing</a:t>
            </a:r>
            <a:r>
              <a:rPr sz="2400" spc="37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waste</a:t>
            </a:r>
            <a:r>
              <a:rPr sz="2400" spc="375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promoting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sustainability.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950964" y="2409444"/>
            <a:ext cx="4759452" cy="267614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261616" y="381000"/>
            <a:ext cx="8474964" cy="60975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3975">
              <a:lnSpc>
                <a:spcPct val="100000"/>
              </a:lnSpc>
              <a:spcBef>
                <a:spcPts val="100"/>
              </a:spcBef>
            </a:pPr>
            <a:r>
              <a:rPr dirty="0"/>
              <a:t>Concept</a:t>
            </a:r>
            <a:r>
              <a:rPr spc="-40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dirty="0"/>
              <a:t>raw</a:t>
            </a:r>
            <a:r>
              <a:rPr spc="-35" dirty="0"/>
              <a:t> </a:t>
            </a:r>
            <a:r>
              <a:rPr dirty="0"/>
              <a:t>materials</a:t>
            </a:r>
            <a:r>
              <a:rPr spc="-70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spc="-10" dirty="0"/>
              <a:t>ingredients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99948" y="1200149"/>
            <a:ext cx="110216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5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Raw</a:t>
            </a:r>
            <a:r>
              <a:rPr sz="2400" spc="3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2400" spc="6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refer</a:t>
            </a:r>
            <a:r>
              <a:rPr sz="2400" spc="4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400" spc="2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400" spc="5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basic,</a:t>
            </a:r>
            <a:r>
              <a:rPr sz="2400" spc="4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unprocessed</a:t>
            </a:r>
            <a:r>
              <a:rPr sz="2400" spc="4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resources,</a:t>
            </a:r>
            <a:r>
              <a:rPr sz="2400" spc="2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2400" spc="4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400" spc="4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harvested</a:t>
            </a:r>
            <a:r>
              <a:rPr sz="2400" spc="3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2400" spc="4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collected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400" spc="-2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2400" spc="-1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400" spc="-3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400" spc="-2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production</a:t>
            </a:r>
            <a:r>
              <a:rPr sz="2400" spc="-3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-2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food</a:t>
            </a:r>
            <a:r>
              <a:rPr sz="2400" spc="-15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solidFill>
                  <a:srgbClr val="731349"/>
                </a:solidFill>
                <a:latin typeface="Times New Roman" panose="02020603050405020304"/>
                <a:cs typeface="Times New Roman" panose="02020603050405020304"/>
              </a:rPr>
              <a:t>products.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394460" y="2793492"/>
            <a:ext cx="3128772" cy="208178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791202" y="3570478"/>
            <a:ext cx="2559685" cy="467359"/>
            <a:chOff x="4791202" y="3570478"/>
            <a:chExt cx="2559685" cy="467359"/>
          </a:xfrm>
        </p:grpSpPr>
        <p:sp>
          <p:nvSpPr>
            <p:cNvPr id="6" name="object 6"/>
            <p:cNvSpPr/>
            <p:nvPr/>
          </p:nvSpPr>
          <p:spPr>
            <a:xfrm>
              <a:off x="4797552" y="3576828"/>
              <a:ext cx="2546985" cy="454659"/>
            </a:xfrm>
            <a:custGeom>
              <a:avLst/>
              <a:gdLst/>
              <a:ahLst/>
              <a:cxnLst/>
              <a:rect l="l" t="t" r="r" b="b"/>
              <a:pathLst>
                <a:path w="2546984" h="454660">
                  <a:moveTo>
                    <a:pt x="2319528" y="0"/>
                  </a:moveTo>
                  <a:lnTo>
                    <a:pt x="2319528" y="113538"/>
                  </a:lnTo>
                  <a:lnTo>
                    <a:pt x="0" y="113538"/>
                  </a:lnTo>
                  <a:lnTo>
                    <a:pt x="0" y="340614"/>
                  </a:lnTo>
                  <a:lnTo>
                    <a:pt x="2319528" y="340614"/>
                  </a:lnTo>
                  <a:lnTo>
                    <a:pt x="2319528" y="454152"/>
                  </a:lnTo>
                  <a:lnTo>
                    <a:pt x="2546604" y="227076"/>
                  </a:lnTo>
                  <a:lnTo>
                    <a:pt x="2319528" y="0"/>
                  </a:lnTo>
                  <a:close/>
                </a:path>
              </a:pathLst>
            </a:custGeom>
            <a:solidFill>
              <a:srgbClr val="93B6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797552" y="3576828"/>
              <a:ext cx="2546985" cy="454659"/>
            </a:xfrm>
            <a:custGeom>
              <a:avLst/>
              <a:gdLst/>
              <a:ahLst/>
              <a:cxnLst/>
              <a:rect l="l" t="t" r="r" b="b"/>
              <a:pathLst>
                <a:path w="2546984" h="454660">
                  <a:moveTo>
                    <a:pt x="0" y="113538"/>
                  </a:moveTo>
                  <a:lnTo>
                    <a:pt x="2319528" y="113538"/>
                  </a:lnTo>
                  <a:lnTo>
                    <a:pt x="2319528" y="0"/>
                  </a:lnTo>
                  <a:lnTo>
                    <a:pt x="2546604" y="227076"/>
                  </a:lnTo>
                  <a:lnTo>
                    <a:pt x="2319528" y="454152"/>
                  </a:lnTo>
                  <a:lnTo>
                    <a:pt x="2319528" y="340614"/>
                  </a:lnTo>
                  <a:lnTo>
                    <a:pt x="0" y="340614"/>
                  </a:lnTo>
                  <a:lnTo>
                    <a:pt x="0" y="113538"/>
                  </a:lnTo>
                  <a:close/>
                </a:path>
              </a:pathLst>
            </a:custGeom>
            <a:ln w="12700">
              <a:solidFill>
                <a:srgbClr val="3A4A5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3404" y="2919983"/>
            <a:ext cx="4152900" cy="19558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570482" y="5004638"/>
            <a:ext cx="193611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Raw</a:t>
            </a:r>
            <a:r>
              <a:rPr sz="1800" spc="-4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material</a:t>
            </a:r>
            <a:r>
              <a:rPr sz="1800" spc="-4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(Grain)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71790" y="5004638"/>
            <a:ext cx="18503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Rice</a:t>
            </a:r>
            <a:r>
              <a:rPr sz="1800" spc="-4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(Food</a:t>
            </a:r>
            <a:r>
              <a:rPr sz="1800" spc="-6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product)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65775" y="3262325"/>
            <a:ext cx="6559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rlito"/>
                <a:cs typeface="Carlito"/>
              </a:rPr>
              <a:t>Milling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9020" y="704321"/>
            <a:ext cx="10855960" cy="1122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b="0" u="none" dirty="0">
                <a:latin typeface="Times New Roman" panose="02020603050405020304"/>
                <a:cs typeface="Times New Roman" panose="02020603050405020304"/>
              </a:rPr>
              <a:t>Ingredients</a:t>
            </a:r>
            <a:r>
              <a:rPr b="0" u="none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b="0" u="none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b="0" u="none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components</a:t>
            </a:r>
            <a:r>
              <a:rPr b="0" u="none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derived</a:t>
            </a:r>
            <a:r>
              <a:rPr b="0" u="none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b="0" u="none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b="0" u="none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raw</a:t>
            </a:r>
            <a:r>
              <a:rPr b="0" u="none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b="0" u="none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b="0" u="none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b="0" u="none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added,</a:t>
            </a:r>
            <a:r>
              <a:rPr b="0" u="none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mixed,</a:t>
            </a:r>
            <a:r>
              <a:rPr b="0" u="none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spc="-25" dirty="0">
                <a:latin typeface="Times New Roman" panose="02020603050405020304"/>
                <a:cs typeface="Times New Roman" panose="02020603050405020304"/>
              </a:rPr>
              <a:t>or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processed</a:t>
            </a:r>
            <a:r>
              <a:rPr b="0" u="none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together</a:t>
            </a:r>
            <a:r>
              <a:rPr b="0" u="none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b="0" u="none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create</a:t>
            </a:r>
            <a:r>
              <a:rPr b="0" u="none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b="0" u="none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final</a:t>
            </a:r>
            <a:r>
              <a:rPr b="0" u="none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food</a:t>
            </a:r>
            <a:r>
              <a:rPr b="0" u="none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product,</a:t>
            </a:r>
            <a:r>
              <a:rPr b="0" u="none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such</a:t>
            </a:r>
            <a:r>
              <a:rPr b="0" u="none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b="0" u="none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flour,</a:t>
            </a:r>
            <a:r>
              <a:rPr b="0" u="none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sugar,</a:t>
            </a:r>
            <a:r>
              <a:rPr b="0" u="none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oils,</a:t>
            </a:r>
            <a:r>
              <a:rPr b="0" u="none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b="0" u="none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b="0" u="none" spc="-10" dirty="0">
                <a:latin typeface="Times New Roman" panose="02020603050405020304"/>
                <a:cs typeface="Times New Roman" panose="02020603050405020304"/>
              </a:rPr>
              <a:t>spices.</a:t>
            </a:r>
            <a:endParaRPr b="0" u="none" spc="-1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593591" y="2270760"/>
            <a:ext cx="5512308" cy="367436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9948" y="612394"/>
            <a:ext cx="7159625" cy="5630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Underutilized</a:t>
            </a:r>
            <a:r>
              <a:rPr sz="2400" b="1" u="sng" spc="-7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anose="02020603050405020304"/>
                <a:cs typeface="Times New Roman" panose="02020603050405020304"/>
              </a:rPr>
              <a:t>bioresources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2425" marR="5080" indent="-340360" algn="just">
              <a:lnSpc>
                <a:spcPct val="150000"/>
              </a:lnSpc>
              <a:spcBef>
                <a:spcPts val="2365"/>
              </a:spcBef>
              <a:buFont typeface="Arial" panose="020B0604020202020204"/>
              <a:buChar char="•"/>
              <a:tabLst>
                <a:tab pos="35496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Underutilized</a:t>
            </a:r>
            <a:r>
              <a:rPr sz="2400" spc="409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bioresources</a:t>
            </a:r>
            <a:r>
              <a:rPr sz="2400" spc="405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refer</a:t>
            </a:r>
            <a:r>
              <a:rPr sz="2400" spc="415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400" spc="405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biological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materials,</a:t>
            </a:r>
            <a:r>
              <a:rPr sz="2400" spc="5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such</a:t>
            </a:r>
            <a:r>
              <a:rPr sz="2400" spc="4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2400" spc="4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certain</a:t>
            </a:r>
            <a:r>
              <a:rPr sz="2400" spc="4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plant</a:t>
            </a:r>
            <a:r>
              <a:rPr sz="2400" spc="4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species,</a:t>
            </a:r>
            <a:r>
              <a:rPr sz="2400" spc="4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agricultural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byproducts,</a:t>
            </a:r>
            <a:r>
              <a:rPr sz="2400" spc="18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2400" spc="18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microorganisms,</a:t>
            </a:r>
            <a:r>
              <a:rPr sz="2400" spc="18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2400" spc="17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2400" spc="18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valuable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properties</a:t>
            </a:r>
            <a:r>
              <a:rPr sz="24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but</a:t>
            </a:r>
            <a:r>
              <a:rPr sz="2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2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widely</a:t>
            </a:r>
            <a:r>
              <a:rPr sz="24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2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or fully</a:t>
            </a:r>
            <a:r>
              <a:rPr sz="2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exploited</a:t>
            </a:r>
            <a:r>
              <a:rPr sz="24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for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benefits.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2425" marR="5080" indent="-340360" algn="just">
              <a:lnSpc>
                <a:spcPct val="150000"/>
              </a:lnSpc>
              <a:buFont typeface="Arial" panose="020B0604020202020204"/>
              <a:buChar char="•"/>
              <a:tabLst>
                <a:tab pos="35496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24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resources</a:t>
            </a:r>
            <a:r>
              <a:rPr sz="2400" spc="25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often</a:t>
            </a:r>
            <a:r>
              <a:rPr sz="2400" spc="2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remain</a:t>
            </a:r>
            <a:r>
              <a:rPr sz="2400" spc="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untapped</a:t>
            </a:r>
            <a:r>
              <a:rPr sz="24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due</a:t>
            </a:r>
            <a:r>
              <a:rPr sz="24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4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lack</a:t>
            </a:r>
            <a:r>
              <a:rPr sz="24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awareness,</a:t>
            </a:r>
            <a:r>
              <a:rPr sz="2400" spc="35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technological</a:t>
            </a:r>
            <a:r>
              <a:rPr sz="2400" spc="36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constraints,</a:t>
            </a:r>
            <a:r>
              <a:rPr sz="2400" spc="35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2400" spc="35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economic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factors,</a:t>
            </a:r>
            <a:r>
              <a:rPr sz="2400" spc="2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despite</a:t>
            </a:r>
            <a:r>
              <a:rPr sz="2400" spc="3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2400" spc="3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2400" spc="3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400" spc="2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contribute</a:t>
            </a:r>
            <a:r>
              <a:rPr sz="2400" spc="2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400" spc="3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food 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security,</a:t>
            </a:r>
            <a:r>
              <a:rPr sz="24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sustainability,</a:t>
            </a:r>
            <a:r>
              <a:rPr sz="2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industrial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applications.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045195" y="2071116"/>
            <a:ext cx="3625596" cy="271576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772155" y="475487"/>
            <a:ext cx="5917692" cy="590702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484375" y="435863"/>
            <a:ext cx="9459468" cy="598627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45026" y="2614371"/>
            <a:ext cx="344042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dirty="0">
                <a:latin typeface="Carlito"/>
                <a:cs typeface="Carlito"/>
              </a:rPr>
              <a:t>THANK</a:t>
            </a:r>
            <a:r>
              <a:rPr sz="5400" u="none" spc="-160" dirty="0">
                <a:latin typeface="Carlito"/>
                <a:cs typeface="Carlito"/>
              </a:rPr>
              <a:t> </a:t>
            </a:r>
            <a:r>
              <a:rPr sz="5400" u="none" spc="-25" dirty="0">
                <a:latin typeface="Carlito"/>
                <a:cs typeface="Carlito"/>
              </a:rPr>
              <a:t>YOU</a:t>
            </a:r>
            <a:endParaRPr sz="5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8295</Words>
  <Application>WPS Presentation</Application>
  <PresentationFormat>On-screen Show (4:3)</PresentationFormat>
  <Paragraphs>191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Arial</vt:lpstr>
      <vt:lpstr>SimSun</vt:lpstr>
      <vt:lpstr>Wingdings</vt:lpstr>
      <vt:lpstr>Times New Roman</vt:lpstr>
      <vt:lpstr>Carlito</vt:lpstr>
      <vt:lpstr>Segoe Print</vt:lpstr>
      <vt:lpstr>Arial</vt:lpstr>
      <vt:lpstr>Microsoft YaHei</vt:lpstr>
      <vt:lpstr>Arial Unicode MS</vt:lpstr>
      <vt:lpstr>Calibri</vt:lpstr>
      <vt:lpstr>Office Theme</vt:lpstr>
      <vt:lpstr>PowerPoint 演示文稿</vt:lpstr>
      <vt:lpstr>Course</vt:lpstr>
      <vt:lpstr>PowerPoint 演示文稿</vt:lpstr>
      <vt:lpstr>INTRODUCTION TO BIO-RESOURCES</vt:lpstr>
      <vt:lpstr>PowerPoint 演示文稿</vt:lpstr>
      <vt:lpstr>TYPES OF BIORESOURCES</vt:lpstr>
      <vt:lpstr>Primary bioresources</vt:lpstr>
      <vt:lpstr>Characteristics of primary bioresources</vt:lpstr>
      <vt:lpstr>Secondary bio-resources </vt:lpstr>
      <vt:lpstr>Characteristics of secondary bioresources</vt:lpstr>
      <vt:lpstr>Tertiary bioresources</vt:lpstr>
      <vt:lpstr>Characteristics of tertiary bioresources</vt:lpstr>
      <vt:lpstr>Quaternary Bioresources</vt:lpstr>
      <vt:lpstr>Characteristics of quarternary bioresources</vt:lpstr>
      <vt:lpstr>PowerPoint 演示文稿</vt:lpstr>
      <vt:lpstr>Applications of Bioresources in Food Processing</vt:lpstr>
      <vt:lpstr>2. Bio-preservation:</vt:lpstr>
      <vt:lpstr>PowerPoint 演示文稿</vt:lpstr>
      <vt:lpstr>PowerPoint 演示文稿</vt:lpstr>
      <vt:lpstr>PowerPoint 演示文稿</vt:lpstr>
      <vt:lpstr>PowerPoint 演示文稿</vt:lpstr>
      <vt:lpstr>Concept of raw materials and ingredients</vt:lpstr>
      <vt:lpstr>Ingredients are the components derived from the raw materials that are added, mixed, or processed together to create the final food product, such as flour, sugar, oils, and spices.</vt:lpstr>
      <vt:lpstr>PowerPoint 演示文稿</vt:lpstr>
      <vt:lpstr>PowerPoint 演示文稿</vt:lpstr>
      <vt:lpstr>PowerPoint 演示文稿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WPS_1682163299</cp:lastModifiedBy>
  <cp:revision>1</cp:revision>
  <dcterms:created xsi:type="dcterms:W3CDTF">2024-09-06T12:12:05Z</dcterms:created>
  <dcterms:modified xsi:type="dcterms:W3CDTF">2024-09-06T12:12:05Z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2024-08-20T05:30:00Z</vt:filetime>
  </property>
  <property fmtid="{D5CDD505-2E9C-101B-9397-08002B2CF9AE}" pid="3" name="Producer">
    <vt:lpwstr>3-Heights(TM) PDF Security Shell 4.8.25.2 (http://www.pdf-tools.com)</vt:lpwstr>
  </property>
  <property fmtid="{D5CDD505-2E9C-101B-9397-08002B2CF9AE}" pid="4" name="ICV">
    <vt:lpwstr>000330AA61864DD68D9EB8F2459D7734_12</vt:lpwstr>
  </property>
  <property fmtid="{D5CDD505-2E9C-101B-9397-08002B2CF9AE}" pid="5" name="KSOProductBuildVer">
    <vt:lpwstr>1033-12.2.0.17562</vt:lpwstr>
  </property>
</Properties>
</file>